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72" r:id="rId2"/>
    <p:sldId id="286" r:id="rId3"/>
    <p:sldId id="268" r:id="rId4"/>
    <p:sldId id="274" r:id="rId5"/>
    <p:sldId id="276" r:id="rId6"/>
    <p:sldId id="277" r:id="rId7"/>
    <p:sldId id="271" r:id="rId8"/>
    <p:sldId id="278" r:id="rId9"/>
    <p:sldId id="280" r:id="rId10"/>
    <p:sldId id="281" r:id="rId11"/>
    <p:sldId id="282" r:id="rId12"/>
    <p:sldId id="284" r:id="rId13"/>
    <p:sldId id="285" r:id="rId14"/>
    <p:sldId id="283" r:id="rId15"/>
    <p:sldId id="258" r:id="rId16"/>
    <p:sldId id="270" r:id="rId17"/>
    <p:sldId id="259" r:id="rId18"/>
    <p:sldId id="273"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p:scale>
          <a:sx n="75" d="100"/>
          <a:sy n="75" d="100"/>
        </p:scale>
        <p:origin x="-2400" y="-3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nelson\AppData\Local\Temp\CubeBrowserTableExport_5EBF0F0C.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nelson\Documents\NCE\NCE-Power\Charts%20-%20updated%20Mar%20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nelson\Documents\NCE\NCE-Power\Charts%20-%20updated%20Mar%204.xlsx"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Forecast Split </a:t>
            </a:r>
            <a:r>
              <a:rPr lang="en-US" dirty="0"/>
              <a:t>of Oil </a:t>
            </a:r>
            <a:r>
              <a:rPr lang="en-US" dirty="0" smtClean="0"/>
              <a:t>and Gas Revenues </a:t>
            </a:r>
            <a:r>
              <a:rPr lang="en-US" dirty="0"/>
              <a:t>between Costs, Government Take and Oil Companies (2014-2050) - Business</a:t>
            </a:r>
            <a:r>
              <a:rPr lang="en-US" baseline="0" dirty="0"/>
              <a:t> As </a:t>
            </a:r>
            <a:r>
              <a:rPr lang="en-US" baseline="0" dirty="0" smtClean="0"/>
              <a:t>Usual Case</a:t>
            </a:r>
            <a:endParaRPr lang="en-US" dirty="0"/>
          </a:p>
        </c:rich>
      </c:tx>
      <c:layout>
        <c:manualLayout>
          <c:xMode val="edge"/>
          <c:yMode val="edge"/>
          <c:x val="0.129332558262432"/>
          <c:y val="0.0246153885912196"/>
        </c:manualLayout>
      </c:layout>
      <c:overlay val="0"/>
    </c:title>
    <c:autoTitleDeleted val="0"/>
    <c:plotArea>
      <c:layout/>
      <c:areaChart>
        <c:grouping val="stacked"/>
        <c:varyColors val="0"/>
        <c:ser>
          <c:idx val="0"/>
          <c:order val="0"/>
          <c:tx>
            <c:strRef>
              <c:f>Graph!$A$2</c:f>
              <c:strCache>
                <c:ptCount val="1"/>
                <c:pt idx="0">
                  <c:v>OPEX</c:v>
                </c:pt>
              </c:strCache>
            </c:strRef>
          </c:tx>
          <c:cat>
            <c:numRef>
              <c:f>Graph!$B$1:$AL$1</c:f>
              <c:numCache>
                <c:formatCode>General</c:formatCode>
                <c:ptCount val="37"/>
                <c:pt idx="0">
                  <c:v>2014.0</c:v>
                </c:pt>
                <c:pt idx="1">
                  <c:v>2015.0</c:v>
                </c:pt>
                <c:pt idx="2">
                  <c:v>2016.0</c:v>
                </c:pt>
                <c:pt idx="3">
                  <c:v>2017.0</c:v>
                </c:pt>
                <c:pt idx="4">
                  <c:v>2018.0</c:v>
                </c:pt>
                <c:pt idx="5">
                  <c:v>2019.0</c:v>
                </c:pt>
                <c:pt idx="6">
                  <c:v>2020.0</c:v>
                </c:pt>
                <c:pt idx="7">
                  <c:v>2021.0</c:v>
                </c:pt>
                <c:pt idx="8">
                  <c:v>2022.0</c:v>
                </c:pt>
                <c:pt idx="9">
                  <c:v>2023.0</c:v>
                </c:pt>
                <c:pt idx="10">
                  <c:v>2024.0</c:v>
                </c:pt>
                <c:pt idx="11">
                  <c:v>2025.0</c:v>
                </c:pt>
                <c:pt idx="12">
                  <c:v>2026.0</c:v>
                </c:pt>
                <c:pt idx="13">
                  <c:v>2027.0</c:v>
                </c:pt>
                <c:pt idx="14">
                  <c:v>2028.0</c:v>
                </c:pt>
                <c:pt idx="15">
                  <c:v>2029.0</c:v>
                </c:pt>
                <c:pt idx="16">
                  <c:v>2030.0</c:v>
                </c:pt>
                <c:pt idx="17">
                  <c:v>2031.0</c:v>
                </c:pt>
                <c:pt idx="18">
                  <c:v>2032.0</c:v>
                </c:pt>
                <c:pt idx="19">
                  <c:v>2033.0</c:v>
                </c:pt>
                <c:pt idx="20">
                  <c:v>2034.0</c:v>
                </c:pt>
                <c:pt idx="21">
                  <c:v>2035.0</c:v>
                </c:pt>
                <c:pt idx="22">
                  <c:v>2036.0</c:v>
                </c:pt>
                <c:pt idx="23">
                  <c:v>2037.0</c:v>
                </c:pt>
                <c:pt idx="24">
                  <c:v>2038.0</c:v>
                </c:pt>
                <c:pt idx="25">
                  <c:v>2039.0</c:v>
                </c:pt>
                <c:pt idx="26">
                  <c:v>2040.0</c:v>
                </c:pt>
                <c:pt idx="27">
                  <c:v>2041.0</c:v>
                </c:pt>
                <c:pt idx="28">
                  <c:v>2042.0</c:v>
                </c:pt>
                <c:pt idx="29">
                  <c:v>2043.0</c:v>
                </c:pt>
                <c:pt idx="30">
                  <c:v>2044.0</c:v>
                </c:pt>
                <c:pt idx="31">
                  <c:v>2045.0</c:v>
                </c:pt>
                <c:pt idx="32">
                  <c:v>2046.0</c:v>
                </c:pt>
                <c:pt idx="33">
                  <c:v>2047.0</c:v>
                </c:pt>
                <c:pt idx="34">
                  <c:v>2048.0</c:v>
                </c:pt>
                <c:pt idx="35">
                  <c:v>2049.0</c:v>
                </c:pt>
                <c:pt idx="36">
                  <c:v>2050.0</c:v>
                </c:pt>
              </c:numCache>
            </c:numRef>
          </c:cat>
          <c:val>
            <c:numRef>
              <c:f>Graph!$B$2:$AL$2</c:f>
              <c:numCache>
                <c:formatCode>0</c:formatCode>
                <c:ptCount val="37"/>
                <c:pt idx="0">
                  <c:v>544.0791</c:v>
                </c:pt>
                <c:pt idx="1">
                  <c:v>570.2275999999994</c:v>
                </c:pt>
                <c:pt idx="2">
                  <c:v>599.0370999999974</c:v>
                </c:pt>
                <c:pt idx="3">
                  <c:v>627.8100999999982</c:v>
                </c:pt>
                <c:pt idx="4">
                  <c:v>655.88</c:v>
                </c:pt>
                <c:pt idx="5">
                  <c:v>685.2496</c:v>
                </c:pt>
                <c:pt idx="6">
                  <c:v>714.0281</c:v>
                </c:pt>
                <c:pt idx="7">
                  <c:v>748.6784</c:v>
                </c:pt>
                <c:pt idx="8">
                  <c:v>778.6993</c:v>
                </c:pt>
                <c:pt idx="9">
                  <c:v>810.0468000000001</c:v>
                </c:pt>
                <c:pt idx="10">
                  <c:v>838.704</c:v>
                </c:pt>
                <c:pt idx="11">
                  <c:v>868.0808000000001</c:v>
                </c:pt>
                <c:pt idx="12">
                  <c:v>893.847599999996</c:v>
                </c:pt>
                <c:pt idx="13">
                  <c:v>914.0732</c:v>
                </c:pt>
                <c:pt idx="14">
                  <c:v>928.8216999999964</c:v>
                </c:pt>
                <c:pt idx="15">
                  <c:v>941.1096</c:v>
                </c:pt>
                <c:pt idx="16">
                  <c:v>958.4901</c:v>
                </c:pt>
                <c:pt idx="17">
                  <c:v>978.5075999999979</c:v>
                </c:pt>
                <c:pt idx="18">
                  <c:v>996.4431</c:v>
                </c:pt>
                <c:pt idx="19">
                  <c:v>1020.999</c:v>
                </c:pt>
                <c:pt idx="20">
                  <c:v>1048.518</c:v>
                </c:pt>
                <c:pt idx="21">
                  <c:v>1072.671</c:v>
                </c:pt>
                <c:pt idx="22">
                  <c:v>1096.356</c:v>
                </c:pt>
                <c:pt idx="23">
                  <c:v>1120.826</c:v>
                </c:pt>
                <c:pt idx="24">
                  <c:v>1144.644</c:v>
                </c:pt>
                <c:pt idx="25">
                  <c:v>1162.906</c:v>
                </c:pt>
                <c:pt idx="26">
                  <c:v>1185.391</c:v>
                </c:pt>
                <c:pt idx="27">
                  <c:v>1206.744</c:v>
                </c:pt>
                <c:pt idx="28">
                  <c:v>1225.092</c:v>
                </c:pt>
                <c:pt idx="29">
                  <c:v>1245.913</c:v>
                </c:pt>
                <c:pt idx="30">
                  <c:v>1270.033</c:v>
                </c:pt>
                <c:pt idx="31">
                  <c:v>1286.515</c:v>
                </c:pt>
                <c:pt idx="32">
                  <c:v>1310.038</c:v>
                </c:pt>
                <c:pt idx="33">
                  <c:v>1329.85</c:v>
                </c:pt>
                <c:pt idx="34">
                  <c:v>1349.081</c:v>
                </c:pt>
                <c:pt idx="35">
                  <c:v>1362.942</c:v>
                </c:pt>
                <c:pt idx="36">
                  <c:v>1383.394</c:v>
                </c:pt>
              </c:numCache>
            </c:numRef>
          </c:val>
        </c:ser>
        <c:ser>
          <c:idx val="1"/>
          <c:order val="1"/>
          <c:tx>
            <c:strRef>
              <c:f>Graph!$A$3</c:f>
              <c:strCache>
                <c:ptCount val="1"/>
                <c:pt idx="0">
                  <c:v>Capex</c:v>
                </c:pt>
              </c:strCache>
            </c:strRef>
          </c:tx>
          <c:cat>
            <c:numRef>
              <c:f>Graph!$B$1:$AL$1</c:f>
              <c:numCache>
                <c:formatCode>General</c:formatCode>
                <c:ptCount val="37"/>
                <c:pt idx="0">
                  <c:v>2014.0</c:v>
                </c:pt>
                <c:pt idx="1">
                  <c:v>2015.0</c:v>
                </c:pt>
                <c:pt idx="2">
                  <c:v>2016.0</c:v>
                </c:pt>
                <c:pt idx="3">
                  <c:v>2017.0</c:v>
                </c:pt>
                <c:pt idx="4">
                  <c:v>2018.0</c:v>
                </c:pt>
                <c:pt idx="5">
                  <c:v>2019.0</c:v>
                </c:pt>
                <c:pt idx="6">
                  <c:v>2020.0</c:v>
                </c:pt>
                <c:pt idx="7">
                  <c:v>2021.0</c:v>
                </c:pt>
                <c:pt idx="8">
                  <c:v>2022.0</c:v>
                </c:pt>
                <c:pt idx="9">
                  <c:v>2023.0</c:v>
                </c:pt>
                <c:pt idx="10">
                  <c:v>2024.0</c:v>
                </c:pt>
                <c:pt idx="11">
                  <c:v>2025.0</c:v>
                </c:pt>
                <c:pt idx="12">
                  <c:v>2026.0</c:v>
                </c:pt>
                <c:pt idx="13">
                  <c:v>2027.0</c:v>
                </c:pt>
                <c:pt idx="14">
                  <c:v>2028.0</c:v>
                </c:pt>
                <c:pt idx="15">
                  <c:v>2029.0</c:v>
                </c:pt>
                <c:pt idx="16">
                  <c:v>2030.0</c:v>
                </c:pt>
                <c:pt idx="17">
                  <c:v>2031.0</c:v>
                </c:pt>
                <c:pt idx="18">
                  <c:v>2032.0</c:v>
                </c:pt>
                <c:pt idx="19">
                  <c:v>2033.0</c:v>
                </c:pt>
                <c:pt idx="20">
                  <c:v>2034.0</c:v>
                </c:pt>
                <c:pt idx="21">
                  <c:v>2035.0</c:v>
                </c:pt>
                <c:pt idx="22">
                  <c:v>2036.0</c:v>
                </c:pt>
                <c:pt idx="23">
                  <c:v>2037.0</c:v>
                </c:pt>
                <c:pt idx="24">
                  <c:v>2038.0</c:v>
                </c:pt>
                <c:pt idx="25">
                  <c:v>2039.0</c:v>
                </c:pt>
                <c:pt idx="26">
                  <c:v>2040.0</c:v>
                </c:pt>
                <c:pt idx="27">
                  <c:v>2041.0</c:v>
                </c:pt>
                <c:pt idx="28">
                  <c:v>2042.0</c:v>
                </c:pt>
                <c:pt idx="29">
                  <c:v>2043.0</c:v>
                </c:pt>
                <c:pt idx="30">
                  <c:v>2044.0</c:v>
                </c:pt>
                <c:pt idx="31">
                  <c:v>2045.0</c:v>
                </c:pt>
                <c:pt idx="32">
                  <c:v>2046.0</c:v>
                </c:pt>
                <c:pt idx="33">
                  <c:v>2047.0</c:v>
                </c:pt>
                <c:pt idx="34">
                  <c:v>2048.0</c:v>
                </c:pt>
                <c:pt idx="35">
                  <c:v>2049.0</c:v>
                </c:pt>
                <c:pt idx="36">
                  <c:v>2050.0</c:v>
                </c:pt>
              </c:numCache>
            </c:numRef>
          </c:cat>
          <c:val>
            <c:numRef>
              <c:f>Graph!$B$3:$AL$3</c:f>
              <c:numCache>
                <c:formatCode>0</c:formatCode>
                <c:ptCount val="37"/>
                <c:pt idx="0">
                  <c:v>875.4308999999994</c:v>
                </c:pt>
                <c:pt idx="1">
                  <c:v>886.7316999999994</c:v>
                </c:pt>
                <c:pt idx="2">
                  <c:v>931.1405</c:v>
                </c:pt>
                <c:pt idx="3">
                  <c:v>980.1591999999994</c:v>
                </c:pt>
                <c:pt idx="4">
                  <c:v>1031.1165</c:v>
                </c:pt>
                <c:pt idx="5">
                  <c:v>1090.5752</c:v>
                </c:pt>
                <c:pt idx="6">
                  <c:v>1139.8686</c:v>
                </c:pt>
                <c:pt idx="7">
                  <c:v>1173.5123</c:v>
                </c:pt>
                <c:pt idx="8">
                  <c:v>1200.0619</c:v>
                </c:pt>
                <c:pt idx="9">
                  <c:v>1235.8477</c:v>
                </c:pt>
                <c:pt idx="10">
                  <c:v>1285.2599</c:v>
                </c:pt>
                <c:pt idx="11">
                  <c:v>1301.448</c:v>
                </c:pt>
                <c:pt idx="12">
                  <c:v>1291.1533</c:v>
                </c:pt>
                <c:pt idx="13">
                  <c:v>1355.5707</c:v>
                </c:pt>
                <c:pt idx="14">
                  <c:v>1432.5035</c:v>
                </c:pt>
                <c:pt idx="15">
                  <c:v>1526.9991</c:v>
                </c:pt>
                <c:pt idx="16">
                  <c:v>1583.9841</c:v>
                </c:pt>
                <c:pt idx="17">
                  <c:v>1675.8892</c:v>
                </c:pt>
                <c:pt idx="18">
                  <c:v>1737.9999</c:v>
                </c:pt>
                <c:pt idx="19">
                  <c:v>1809.8047</c:v>
                </c:pt>
                <c:pt idx="20">
                  <c:v>1849.6961</c:v>
                </c:pt>
                <c:pt idx="21">
                  <c:v>1886.4932</c:v>
                </c:pt>
                <c:pt idx="22">
                  <c:v>1950.8055</c:v>
                </c:pt>
                <c:pt idx="23">
                  <c:v>2018.3058</c:v>
                </c:pt>
                <c:pt idx="24">
                  <c:v>2045.8637</c:v>
                </c:pt>
                <c:pt idx="25">
                  <c:v>2029.019</c:v>
                </c:pt>
                <c:pt idx="26">
                  <c:v>2045.2582</c:v>
                </c:pt>
                <c:pt idx="27">
                  <c:v>2060.697</c:v>
                </c:pt>
                <c:pt idx="28">
                  <c:v>2115.8559</c:v>
                </c:pt>
                <c:pt idx="29">
                  <c:v>2173.7901</c:v>
                </c:pt>
                <c:pt idx="30">
                  <c:v>2252.1981</c:v>
                </c:pt>
                <c:pt idx="31">
                  <c:v>2222.369</c:v>
                </c:pt>
                <c:pt idx="32">
                  <c:v>2212.2692</c:v>
                </c:pt>
                <c:pt idx="33">
                  <c:v>2195.9848</c:v>
                </c:pt>
                <c:pt idx="34">
                  <c:v>2204.168099999999</c:v>
                </c:pt>
                <c:pt idx="35">
                  <c:v>2235.6348</c:v>
                </c:pt>
                <c:pt idx="36">
                  <c:v>2235.486699999999</c:v>
                </c:pt>
              </c:numCache>
            </c:numRef>
          </c:val>
        </c:ser>
        <c:ser>
          <c:idx val="2"/>
          <c:order val="2"/>
          <c:tx>
            <c:strRef>
              <c:f>Graph!$A$4</c:f>
              <c:strCache>
                <c:ptCount val="1"/>
                <c:pt idx="0">
                  <c:v>Government Take</c:v>
                </c:pt>
              </c:strCache>
            </c:strRef>
          </c:tx>
          <c:cat>
            <c:numRef>
              <c:f>Graph!$B$1:$AL$1</c:f>
              <c:numCache>
                <c:formatCode>General</c:formatCode>
                <c:ptCount val="37"/>
                <c:pt idx="0">
                  <c:v>2014.0</c:v>
                </c:pt>
                <c:pt idx="1">
                  <c:v>2015.0</c:v>
                </c:pt>
                <c:pt idx="2">
                  <c:v>2016.0</c:v>
                </c:pt>
                <c:pt idx="3">
                  <c:v>2017.0</c:v>
                </c:pt>
                <c:pt idx="4">
                  <c:v>2018.0</c:v>
                </c:pt>
                <c:pt idx="5">
                  <c:v>2019.0</c:v>
                </c:pt>
                <c:pt idx="6">
                  <c:v>2020.0</c:v>
                </c:pt>
                <c:pt idx="7">
                  <c:v>2021.0</c:v>
                </c:pt>
                <c:pt idx="8">
                  <c:v>2022.0</c:v>
                </c:pt>
                <c:pt idx="9">
                  <c:v>2023.0</c:v>
                </c:pt>
                <c:pt idx="10">
                  <c:v>2024.0</c:v>
                </c:pt>
                <c:pt idx="11">
                  <c:v>2025.0</c:v>
                </c:pt>
                <c:pt idx="12">
                  <c:v>2026.0</c:v>
                </c:pt>
                <c:pt idx="13">
                  <c:v>2027.0</c:v>
                </c:pt>
                <c:pt idx="14">
                  <c:v>2028.0</c:v>
                </c:pt>
                <c:pt idx="15">
                  <c:v>2029.0</c:v>
                </c:pt>
                <c:pt idx="16">
                  <c:v>2030.0</c:v>
                </c:pt>
                <c:pt idx="17">
                  <c:v>2031.0</c:v>
                </c:pt>
                <c:pt idx="18">
                  <c:v>2032.0</c:v>
                </c:pt>
                <c:pt idx="19">
                  <c:v>2033.0</c:v>
                </c:pt>
                <c:pt idx="20">
                  <c:v>2034.0</c:v>
                </c:pt>
                <c:pt idx="21">
                  <c:v>2035.0</c:v>
                </c:pt>
                <c:pt idx="22">
                  <c:v>2036.0</c:v>
                </c:pt>
                <c:pt idx="23">
                  <c:v>2037.0</c:v>
                </c:pt>
                <c:pt idx="24">
                  <c:v>2038.0</c:v>
                </c:pt>
                <c:pt idx="25">
                  <c:v>2039.0</c:v>
                </c:pt>
                <c:pt idx="26">
                  <c:v>2040.0</c:v>
                </c:pt>
                <c:pt idx="27">
                  <c:v>2041.0</c:v>
                </c:pt>
                <c:pt idx="28">
                  <c:v>2042.0</c:v>
                </c:pt>
                <c:pt idx="29">
                  <c:v>2043.0</c:v>
                </c:pt>
                <c:pt idx="30">
                  <c:v>2044.0</c:v>
                </c:pt>
                <c:pt idx="31">
                  <c:v>2045.0</c:v>
                </c:pt>
                <c:pt idx="32">
                  <c:v>2046.0</c:v>
                </c:pt>
                <c:pt idx="33">
                  <c:v>2047.0</c:v>
                </c:pt>
                <c:pt idx="34">
                  <c:v>2048.0</c:v>
                </c:pt>
                <c:pt idx="35">
                  <c:v>2049.0</c:v>
                </c:pt>
                <c:pt idx="36">
                  <c:v>2050.0</c:v>
                </c:pt>
              </c:numCache>
            </c:numRef>
          </c:cat>
          <c:val>
            <c:numRef>
              <c:f>Graph!$B$4:$AL$4</c:f>
              <c:numCache>
                <c:formatCode>0</c:formatCode>
                <c:ptCount val="37"/>
                <c:pt idx="0">
                  <c:v>1784.735</c:v>
                </c:pt>
                <c:pt idx="1">
                  <c:v>1846.975</c:v>
                </c:pt>
                <c:pt idx="2">
                  <c:v>1938.529</c:v>
                </c:pt>
                <c:pt idx="3">
                  <c:v>2014.983</c:v>
                </c:pt>
                <c:pt idx="4">
                  <c:v>2088.699</c:v>
                </c:pt>
                <c:pt idx="5">
                  <c:v>2171.023</c:v>
                </c:pt>
                <c:pt idx="6">
                  <c:v>2250.88</c:v>
                </c:pt>
                <c:pt idx="7">
                  <c:v>2341.085</c:v>
                </c:pt>
                <c:pt idx="8">
                  <c:v>2407.545</c:v>
                </c:pt>
                <c:pt idx="9">
                  <c:v>2466.683</c:v>
                </c:pt>
                <c:pt idx="10">
                  <c:v>2520.146</c:v>
                </c:pt>
                <c:pt idx="11">
                  <c:v>2588.138</c:v>
                </c:pt>
                <c:pt idx="12">
                  <c:v>2670.93</c:v>
                </c:pt>
                <c:pt idx="13">
                  <c:v>2755.701</c:v>
                </c:pt>
                <c:pt idx="14">
                  <c:v>2816.313</c:v>
                </c:pt>
                <c:pt idx="15">
                  <c:v>2881.752</c:v>
                </c:pt>
                <c:pt idx="16">
                  <c:v>2941.462</c:v>
                </c:pt>
                <c:pt idx="17">
                  <c:v>3043.046</c:v>
                </c:pt>
                <c:pt idx="18">
                  <c:v>3114.53</c:v>
                </c:pt>
                <c:pt idx="19">
                  <c:v>3196.352</c:v>
                </c:pt>
                <c:pt idx="20">
                  <c:v>3263.993</c:v>
                </c:pt>
                <c:pt idx="21">
                  <c:v>3366.291</c:v>
                </c:pt>
                <c:pt idx="22">
                  <c:v>3443.417</c:v>
                </c:pt>
                <c:pt idx="23">
                  <c:v>3512.002</c:v>
                </c:pt>
                <c:pt idx="24">
                  <c:v>3612.52</c:v>
                </c:pt>
                <c:pt idx="25">
                  <c:v>3654.023</c:v>
                </c:pt>
                <c:pt idx="26">
                  <c:v>3744.884</c:v>
                </c:pt>
                <c:pt idx="27">
                  <c:v>3824.953</c:v>
                </c:pt>
                <c:pt idx="28">
                  <c:v>3875.996</c:v>
                </c:pt>
                <c:pt idx="29">
                  <c:v>3927.081</c:v>
                </c:pt>
                <c:pt idx="30">
                  <c:v>3984.051</c:v>
                </c:pt>
                <c:pt idx="31">
                  <c:v>4043.97</c:v>
                </c:pt>
                <c:pt idx="32">
                  <c:v>4111.048</c:v>
                </c:pt>
                <c:pt idx="33">
                  <c:v>4163.897000000001</c:v>
                </c:pt>
                <c:pt idx="34">
                  <c:v>4199.473999999997</c:v>
                </c:pt>
                <c:pt idx="35">
                  <c:v>4265.02</c:v>
                </c:pt>
                <c:pt idx="36">
                  <c:v>4330.09</c:v>
                </c:pt>
              </c:numCache>
            </c:numRef>
          </c:val>
        </c:ser>
        <c:ser>
          <c:idx val="3"/>
          <c:order val="3"/>
          <c:tx>
            <c:strRef>
              <c:f>Graph!$A$5</c:f>
              <c:strCache>
                <c:ptCount val="1"/>
                <c:pt idx="0">
                  <c:v>NOC Free Cash</c:v>
                </c:pt>
              </c:strCache>
            </c:strRef>
          </c:tx>
          <c:cat>
            <c:numRef>
              <c:f>Graph!$B$1:$AL$1</c:f>
              <c:numCache>
                <c:formatCode>General</c:formatCode>
                <c:ptCount val="37"/>
                <c:pt idx="0">
                  <c:v>2014.0</c:v>
                </c:pt>
                <c:pt idx="1">
                  <c:v>2015.0</c:v>
                </c:pt>
                <c:pt idx="2">
                  <c:v>2016.0</c:v>
                </c:pt>
                <c:pt idx="3">
                  <c:v>2017.0</c:v>
                </c:pt>
                <c:pt idx="4">
                  <c:v>2018.0</c:v>
                </c:pt>
                <c:pt idx="5">
                  <c:v>2019.0</c:v>
                </c:pt>
                <c:pt idx="6">
                  <c:v>2020.0</c:v>
                </c:pt>
                <c:pt idx="7">
                  <c:v>2021.0</c:v>
                </c:pt>
                <c:pt idx="8">
                  <c:v>2022.0</c:v>
                </c:pt>
                <c:pt idx="9">
                  <c:v>2023.0</c:v>
                </c:pt>
                <c:pt idx="10">
                  <c:v>2024.0</c:v>
                </c:pt>
                <c:pt idx="11">
                  <c:v>2025.0</c:v>
                </c:pt>
                <c:pt idx="12">
                  <c:v>2026.0</c:v>
                </c:pt>
                <c:pt idx="13">
                  <c:v>2027.0</c:v>
                </c:pt>
                <c:pt idx="14">
                  <c:v>2028.0</c:v>
                </c:pt>
                <c:pt idx="15">
                  <c:v>2029.0</c:v>
                </c:pt>
                <c:pt idx="16">
                  <c:v>2030.0</c:v>
                </c:pt>
                <c:pt idx="17">
                  <c:v>2031.0</c:v>
                </c:pt>
                <c:pt idx="18">
                  <c:v>2032.0</c:v>
                </c:pt>
                <c:pt idx="19">
                  <c:v>2033.0</c:v>
                </c:pt>
                <c:pt idx="20">
                  <c:v>2034.0</c:v>
                </c:pt>
                <c:pt idx="21">
                  <c:v>2035.0</c:v>
                </c:pt>
                <c:pt idx="22">
                  <c:v>2036.0</c:v>
                </c:pt>
                <c:pt idx="23">
                  <c:v>2037.0</c:v>
                </c:pt>
                <c:pt idx="24">
                  <c:v>2038.0</c:v>
                </c:pt>
                <c:pt idx="25">
                  <c:v>2039.0</c:v>
                </c:pt>
                <c:pt idx="26">
                  <c:v>2040.0</c:v>
                </c:pt>
                <c:pt idx="27">
                  <c:v>2041.0</c:v>
                </c:pt>
                <c:pt idx="28">
                  <c:v>2042.0</c:v>
                </c:pt>
                <c:pt idx="29">
                  <c:v>2043.0</c:v>
                </c:pt>
                <c:pt idx="30">
                  <c:v>2044.0</c:v>
                </c:pt>
                <c:pt idx="31">
                  <c:v>2045.0</c:v>
                </c:pt>
                <c:pt idx="32">
                  <c:v>2046.0</c:v>
                </c:pt>
                <c:pt idx="33">
                  <c:v>2047.0</c:v>
                </c:pt>
                <c:pt idx="34">
                  <c:v>2048.0</c:v>
                </c:pt>
                <c:pt idx="35">
                  <c:v>2049.0</c:v>
                </c:pt>
                <c:pt idx="36">
                  <c:v>2050.0</c:v>
                </c:pt>
              </c:numCache>
            </c:numRef>
          </c:cat>
          <c:val>
            <c:numRef>
              <c:f>Graph!$B$5:$AL$5</c:f>
              <c:numCache>
                <c:formatCode>0</c:formatCode>
                <c:ptCount val="37"/>
                <c:pt idx="0">
                  <c:v>235.0811</c:v>
                </c:pt>
                <c:pt idx="1">
                  <c:v>261.2474999999999</c:v>
                </c:pt>
                <c:pt idx="2">
                  <c:v>278.5318999999996</c:v>
                </c:pt>
                <c:pt idx="3">
                  <c:v>306.1391999999996</c:v>
                </c:pt>
                <c:pt idx="4">
                  <c:v>311.2541</c:v>
                </c:pt>
                <c:pt idx="5">
                  <c:v>319.6564</c:v>
                </c:pt>
                <c:pt idx="6">
                  <c:v>350.6773999999999</c:v>
                </c:pt>
                <c:pt idx="7">
                  <c:v>375.4739999999989</c:v>
                </c:pt>
                <c:pt idx="8">
                  <c:v>394.9336999999989</c:v>
                </c:pt>
                <c:pt idx="9">
                  <c:v>423.8357000000001</c:v>
                </c:pt>
                <c:pt idx="10">
                  <c:v>458.4030999999989</c:v>
                </c:pt>
                <c:pt idx="11">
                  <c:v>495.5103999999992</c:v>
                </c:pt>
                <c:pt idx="12">
                  <c:v>529.3621999999955</c:v>
                </c:pt>
                <c:pt idx="13">
                  <c:v>531.0435</c:v>
                </c:pt>
                <c:pt idx="14">
                  <c:v>526.9241000000001</c:v>
                </c:pt>
                <c:pt idx="15">
                  <c:v>535.8882000000001</c:v>
                </c:pt>
                <c:pt idx="16">
                  <c:v>563.8391999999974</c:v>
                </c:pt>
                <c:pt idx="17">
                  <c:v>574.5486</c:v>
                </c:pt>
                <c:pt idx="18">
                  <c:v>586.1281000000001</c:v>
                </c:pt>
                <c:pt idx="19">
                  <c:v>600.8031000000001</c:v>
                </c:pt>
                <c:pt idx="20">
                  <c:v>600.7558</c:v>
                </c:pt>
                <c:pt idx="21">
                  <c:v>580.5295</c:v>
                </c:pt>
                <c:pt idx="22">
                  <c:v>561.5698000000001</c:v>
                </c:pt>
                <c:pt idx="23">
                  <c:v>560.0566999999974</c:v>
                </c:pt>
                <c:pt idx="24">
                  <c:v>540.6271999999979</c:v>
                </c:pt>
                <c:pt idx="25">
                  <c:v>561.8485999999982</c:v>
                </c:pt>
                <c:pt idx="26">
                  <c:v>562.7693</c:v>
                </c:pt>
                <c:pt idx="27">
                  <c:v>546.1774</c:v>
                </c:pt>
                <c:pt idx="28">
                  <c:v>530.3118000000001</c:v>
                </c:pt>
                <c:pt idx="29">
                  <c:v>507.6616999999998</c:v>
                </c:pt>
                <c:pt idx="30">
                  <c:v>469.5294</c:v>
                </c:pt>
                <c:pt idx="31">
                  <c:v>459.0269999999986</c:v>
                </c:pt>
                <c:pt idx="32">
                  <c:v>453.4169999999986</c:v>
                </c:pt>
                <c:pt idx="33">
                  <c:v>439.546</c:v>
                </c:pt>
                <c:pt idx="34">
                  <c:v>431.351</c:v>
                </c:pt>
                <c:pt idx="35">
                  <c:v>400.373</c:v>
                </c:pt>
                <c:pt idx="36">
                  <c:v>376.543</c:v>
                </c:pt>
              </c:numCache>
            </c:numRef>
          </c:val>
        </c:ser>
        <c:ser>
          <c:idx val="4"/>
          <c:order val="4"/>
          <c:tx>
            <c:strRef>
              <c:f>Graph!$A$6</c:f>
              <c:strCache>
                <c:ptCount val="1"/>
                <c:pt idx="0">
                  <c:v>Oil Comp Free Cash</c:v>
                </c:pt>
              </c:strCache>
            </c:strRef>
          </c:tx>
          <c:spPr>
            <a:ln w="25400">
              <a:noFill/>
            </a:ln>
          </c:spPr>
          <c:cat>
            <c:numRef>
              <c:f>Graph!$B$1:$AL$1</c:f>
              <c:numCache>
                <c:formatCode>General</c:formatCode>
                <c:ptCount val="37"/>
                <c:pt idx="0">
                  <c:v>2014.0</c:v>
                </c:pt>
                <c:pt idx="1">
                  <c:v>2015.0</c:v>
                </c:pt>
                <c:pt idx="2">
                  <c:v>2016.0</c:v>
                </c:pt>
                <c:pt idx="3">
                  <c:v>2017.0</c:v>
                </c:pt>
                <c:pt idx="4">
                  <c:v>2018.0</c:v>
                </c:pt>
                <c:pt idx="5">
                  <c:v>2019.0</c:v>
                </c:pt>
                <c:pt idx="6">
                  <c:v>2020.0</c:v>
                </c:pt>
                <c:pt idx="7">
                  <c:v>2021.0</c:v>
                </c:pt>
                <c:pt idx="8">
                  <c:v>2022.0</c:v>
                </c:pt>
                <c:pt idx="9">
                  <c:v>2023.0</c:v>
                </c:pt>
                <c:pt idx="10">
                  <c:v>2024.0</c:v>
                </c:pt>
                <c:pt idx="11">
                  <c:v>2025.0</c:v>
                </c:pt>
                <c:pt idx="12">
                  <c:v>2026.0</c:v>
                </c:pt>
                <c:pt idx="13">
                  <c:v>2027.0</c:v>
                </c:pt>
                <c:pt idx="14">
                  <c:v>2028.0</c:v>
                </c:pt>
                <c:pt idx="15">
                  <c:v>2029.0</c:v>
                </c:pt>
                <c:pt idx="16">
                  <c:v>2030.0</c:v>
                </c:pt>
                <c:pt idx="17">
                  <c:v>2031.0</c:v>
                </c:pt>
                <c:pt idx="18">
                  <c:v>2032.0</c:v>
                </c:pt>
                <c:pt idx="19">
                  <c:v>2033.0</c:v>
                </c:pt>
                <c:pt idx="20">
                  <c:v>2034.0</c:v>
                </c:pt>
                <c:pt idx="21">
                  <c:v>2035.0</c:v>
                </c:pt>
                <c:pt idx="22">
                  <c:v>2036.0</c:v>
                </c:pt>
                <c:pt idx="23">
                  <c:v>2037.0</c:v>
                </c:pt>
                <c:pt idx="24">
                  <c:v>2038.0</c:v>
                </c:pt>
                <c:pt idx="25">
                  <c:v>2039.0</c:v>
                </c:pt>
                <c:pt idx="26">
                  <c:v>2040.0</c:v>
                </c:pt>
                <c:pt idx="27">
                  <c:v>2041.0</c:v>
                </c:pt>
                <c:pt idx="28">
                  <c:v>2042.0</c:v>
                </c:pt>
                <c:pt idx="29">
                  <c:v>2043.0</c:v>
                </c:pt>
                <c:pt idx="30">
                  <c:v>2044.0</c:v>
                </c:pt>
                <c:pt idx="31">
                  <c:v>2045.0</c:v>
                </c:pt>
                <c:pt idx="32">
                  <c:v>2046.0</c:v>
                </c:pt>
                <c:pt idx="33">
                  <c:v>2047.0</c:v>
                </c:pt>
                <c:pt idx="34">
                  <c:v>2048.0</c:v>
                </c:pt>
                <c:pt idx="35">
                  <c:v>2049.0</c:v>
                </c:pt>
                <c:pt idx="36">
                  <c:v>2050.0</c:v>
                </c:pt>
              </c:numCache>
            </c:numRef>
          </c:cat>
          <c:val>
            <c:numRef>
              <c:f>Graph!$B$6:$AL$6</c:f>
              <c:numCache>
                <c:formatCode>0</c:formatCode>
                <c:ptCount val="37"/>
                <c:pt idx="0">
                  <c:v>153.9802000000001</c:v>
                </c:pt>
                <c:pt idx="1">
                  <c:v>207.9011</c:v>
                </c:pt>
                <c:pt idx="2">
                  <c:v>226.8862</c:v>
                </c:pt>
                <c:pt idx="3">
                  <c:v>232.846</c:v>
                </c:pt>
                <c:pt idx="4">
                  <c:v>242.8985</c:v>
                </c:pt>
                <c:pt idx="5">
                  <c:v>233.6555</c:v>
                </c:pt>
                <c:pt idx="6">
                  <c:v>227.7528</c:v>
                </c:pt>
                <c:pt idx="7">
                  <c:v>251.9189</c:v>
                </c:pt>
                <c:pt idx="8">
                  <c:v>303.8394</c:v>
                </c:pt>
                <c:pt idx="9">
                  <c:v>342.5655999999996</c:v>
                </c:pt>
                <c:pt idx="10">
                  <c:v>358.8804</c:v>
                </c:pt>
                <c:pt idx="11">
                  <c:v>385.0742</c:v>
                </c:pt>
                <c:pt idx="12">
                  <c:v>427.5054</c:v>
                </c:pt>
                <c:pt idx="13">
                  <c:v>410.2405999999999</c:v>
                </c:pt>
                <c:pt idx="14">
                  <c:v>392.0378</c:v>
                </c:pt>
                <c:pt idx="15">
                  <c:v>326.8685999999996</c:v>
                </c:pt>
                <c:pt idx="16">
                  <c:v>309.2050999999996</c:v>
                </c:pt>
                <c:pt idx="17">
                  <c:v>250.1546</c:v>
                </c:pt>
                <c:pt idx="18">
                  <c:v>277.9362999999975</c:v>
                </c:pt>
                <c:pt idx="19">
                  <c:v>279.8092000000001</c:v>
                </c:pt>
                <c:pt idx="20">
                  <c:v>347.2732999999996</c:v>
                </c:pt>
                <c:pt idx="21">
                  <c:v>413.3737999999996</c:v>
                </c:pt>
                <c:pt idx="22">
                  <c:v>468.6652000000001</c:v>
                </c:pt>
                <c:pt idx="23">
                  <c:v>522.8612999999956</c:v>
                </c:pt>
                <c:pt idx="24">
                  <c:v>595.7038</c:v>
                </c:pt>
                <c:pt idx="25">
                  <c:v>733.0354</c:v>
                </c:pt>
                <c:pt idx="26">
                  <c:v>793.2927</c:v>
                </c:pt>
                <c:pt idx="27">
                  <c:v>863.3846</c:v>
                </c:pt>
                <c:pt idx="28">
                  <c:v>903.2571999999979</c:v>
                </c:pt>
                <c:pt idx="29">
                  <c:v>940.6223</c:v>
                </c:pt>
                <c:pt idx="30">
                  <c:v>946.3996</c:v>
                </c:pt>
                <c:pt idx="31">
                  <c:v>1048.93</c:v>
                </c:pt>
                <c:pt idx="32">
                  <c:v>1116.624</c:v>
                </c:pt>
                <c:pt idx="33">
                  <c:v>1212.534</c:v>
                </c:pt>
                <c:pt idx="34">
                  <c:v>1286.688</c:v>
                </c:pt>
                <c:pt idx="35">
                  <c:v>1325.612</c:v>
                </c:pt>
                <c:pt idx="36">
                  <c:v>1400.632</c:v>
                </c:pt>
              </c:numCache>
            </c:numRef>
          </c:val>
        </c:ser>
        <c:dLbls>
          <c:showLegendKey val="0"/>
          <c:showVal val="0"/>
          <c:showCatName val="0"/>
          <c:showSerName val="0"/>
          <c:showPercent val="0"/>
          <c:showBubbleSize val="0"/>
        </c:dLbls>
        <c:axId val="-2123772952"/>
        <c:axId val="-2123734472"/>
      </c:areaChart>
      <c:catAx>
        <c:axId val="-2123772952"/>
        <c:scaling>
          <c:orientation val="minMax"/>
        </c:scaling>
        <c:delete val="0"/>
        <c:axPos val="b"/>
        <c:numFmt formatCode="General" sourceLinked="1"/>
        <c:majorTickMark val="out"/>
        <c:minorTickMark val="none"/>
        <c:tickLblPos val="nextTo"/>
        <c:txPr>
          <a:bodyPr rot="-2700000" vert="horz"/>
          <a:lstStyle/>
          <a:p>
            <a:pPr>
              <a:defRPr sz="1400" b="1"/>
            </a:pPr>
            <a:endParaRPr lang="en-US"/>
          </a:p>
        </c:txPr>
        <c:crossAx val="-2123734472"/>
        <c:crosses val="autoZero"/>
        <c:auto val="1"/>
        <c:lblAlgn val="ctr"/>
        <c:lblOffset val="100"/>
        <c:noMultiLvlLbl val="0"/>
      </c:catAx>
      <c:valAx>
        <c:axId val="-2123734472"/>
        <c:scaling>
          <c:orientation val="minMax"/>
        </c:scaling>
        <c:delete val="0"/>
        <c:axPos val="l"/>
        <c:majorGridlines/>
        <c:title>
          <c:tx>
            <c:rich>
              <a:bodyPr rot="-5400000" vert="horz"/>
              <a:lstStyle/>
              <a:p>
                <a:pPr>
                  <a:defRPr sz="1100"/>
                </a:pPr>
                <a:r>
                  <a:rPr lang="en-US" sz="1100"/>
                  <a:t>US</a:t>
                </a:r>
                <a:r>
                  <a:rPr lang="en-US" sz="1100" baseline="0"/>
                  <a:t> $2013/ Year</a:t>
                </a:r>
                <a:endParaRPr lang="en-US" sz="1100"/>
              </a:p>
            </c:rich>
          </c:tx>
          <c:layout/>
          <c:overlay val="0"/>
        </c:title>
        <c:numFmt formatCode="0" sourceLinked="1"/>
        <c:majorTickMark val="out"/>
        <c:minorTickMark val="none"/>
        <c:tickLblPos val="nextTo"/>
        <c:txPr>
          <a:bodyPr/>
          <a:lstStyle/>
          <a:p>
            <a:pPr>
              <a:defRPr sz="1200" b="1"/>
            </a:pPr>
            <a:endParaRPr lang="en-US"/>
          </a:p>
        </c:txPr>
        <c:crossAx val="-2123772952"/>
        <c:crosses val="autoZero"/>
        <c:crossBetween val="midCat"/>
      </c:val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89947238738015"/>
          <c:y val="0.0813636939641423"/>
          <c:w val="0.9155505115432"/>
          <c:h val="0.77839407248984"/>
        </c:manualLayout>
      </c:layout>
      <c:barChart>
        <c:barDir val="bar"/>
        <c:grouping val="stacked"/>
        <c:varyColors val="0"/>
        <c:ser>
          <c:idx val="0"/>
          <c:order val="0"/>
          <c:tx>
            <c:strRef>
              <c:f>'All in one graph'!$B$2</c:f>
              <c:strCache>
                <c:ptCount val="1"/>
              </c:strCache>
            </c:strRef>
          </c:tx>
          <c:spPr>
            <a:solidFill>
              <a:schemeClr val="bg1">
                <a:lumMod val="85000"/>
              </a:schemeClr>
            </a:solidFill>
          </c:spPr>
          <c:invertIfNegative val="0"/>
          <c:dPt>
            <c:idx val="0"/>
            <c:invertIfNegative val="0"/>
            <c:bubble3D val="0"/>
          </c:dPt>
          <c:cat>
            <c:numRef>
              <c:f>'All in one graph'!$A$3</c:f>
              <c:numCache>
                <c:formatCode>General</c:formatCode>
                <c:ptCount val="1"/>
              </c:numCache>
            </c:numRef>
          </c:cat>
          <c:val>
            <c:numRef>
              <c:f>'All in one graph'!$B$3</c:f>
              <c:numCache>
                <c:formatCode>0</c:formatCode>
                <c:ptCount val="1"/>
                <c:pt idx="0">
                  <c:v>1061.0</c:v>
                </c:pt>
              </c:numCache>
            </c:numRef>
          </c:val>
        </c:ser>
        <c:ser>
          <c:idx val="1"/>
          <c:order val="1"/>
          <c:tx>
            <c:strRef>
              <c:f>'All in one graph'!$C$2</c:f>
              <c:strCache>
                <c:ptCount val="1"/>
                <c:pt idx="0">
                  <c:v>China</c:v>
                </c:pt>
              </c:strCache>
            </c:strRef>
          </c:tx>
          <c:spPr>
            <a:solidFill>
              <a:schemeClr val="bg1">
                <a:lumMod val="75000"/>
              </a:schemeClr>
            </a:solidFill>
          </c:spPr>
          <c:invertIfNegative val="0"/>
          <c:dPt>
            <c:idx val="0"/>
            <c:invertIfNegative val="0"/>
            <c:bubble3D val="0"/>
          </c:dPt>
          <c:cat>
            <c:numRef>
              <c:f>'All in one graph'!$A$3</c:f>
              <c:numCache>
                <c:formatCode>General</c:formatCode>
                <c:ptCount val="1"/>
              </c:numCache>
            </c:numRef>
          </c:cat>
          <c:val>
            <c:numRef>
              <c:f>'All in one graph'!$C$3</c:f>
              <c:numCache>
                <c:formatCode>0</c:formatCode>
                <c:ptCount val="1"/>
                <c:pt idx="0">
                  <c:v>108.8</c:v>
                </c:pt>
              </c:numCache>
            </c:numRef>
          </c:val>
        </c:ser>
        <c:ser>
          <c:idx val="2"/>
          <c:order val="2"/>
          <c:tx>
            <c:strRef>
              <c:f>'All in one graph'!$D$2</c:f>
              <c:strCache>
                <c:ptCount val="1"/>
                <c:pt idx="0">
                  <c:v>India</c:v>
                </c:pt>
              </c:strCache>
            </c:strRef>
          </c:tx>
          <c:spPr>
            <a:solidFill>
              <a:schemeClr val="accent1">
                <a:lumMod val="60000"/>
                <a:lumOff val="40000"/>
              </a:schemeClr>
            </a:solidFill>
          </c:spPr>
          <c:invertIfNegative val="0"/>
          <c:cat>
            <c:numRef>
              <c:f>'All in one graph'!$A$3</c:f>
              <c:numCache>
                <c:formatCode>General</c:formatCode>
                <c:ptCount val="1"/>
              </c:numCache>
            </c:numRef>
          </c:cat>
          <c:val>
            <c:numRef>
              <c:f>'All in one graph'!$D$3</c:f>
              <c:numCache>
                <c:formatCode>General</c:formatCode>
                <c:ptCount val="1"/>
                <c:pt idx="0">
                  <c:v>209.76</c:v>
                </c:pt>
              </c:numCache>
            </c:numRef>
          </c:val>
        </c:ser>
        <c:ser>
          <c:idx val="3"/>
          <c:order val="3"/>
          <c:tx>
            <c:strRef>
              <c:f>'All in one graph'!$E$2</c:f>
              <c:strCache>
                <c:ptCount val="1"/>
                <c:pt idx="0">
                  <c:v>Europe</c:v>
                </c:pt>
              </c:strCache>
            </c:strRef>
          </c:tx>
          <c:spPr>
            <a:solidFill>
              <a:schemeClr val="accent1">
                <a:lumMod val="40000"/>
                <a:lumOff val="60000"/>
              </a:schemeClr>
            </a:solidFill>
          </c:spPr>
          <c:invertIfNegative val="0"/>
          <c:cat>
            <c:numRef>
              <c:f>'All in one graph'!$A$3</c:f>
              <c:numCache>
                <c:formatCode>General</c:formatCode>
                <c:ptCount val="1"/>
              </c:numCache>
            </c:numRef>
          </c:cat>
          <c:val>
            <c:numRef>
              <c:f>'All in one graph'!$E$3</c:f>
              <c:numCache>
                <c:formatCode>General</c:formatCode>
                <c:ptCount val="1"/>
                <c:pt idx="0">
                  <c:v>314.64</c:v>
                </c:pt>
              </c:numCache>
            </c:numRef>
          </c:val>
        </c:ser>
        <c:ser>
          <c:idx val="4"/>
          <c:order val="4"/>
          <c:tx>
            <c:strRef>
              <c:f>'All in one graph'!$F$2</c:f>
              <c:strCache>
                <c:ptCount val="1"/>
                <c:pt idx="0">
                  <c:v>US</c:v>
                </c:pt>
              </c:strCache>
            </c:strRef>
          </c:tx>
          <c:spPr>
            <a:solidFill>
              <a:schemeClr val="bg2">
                <a:lumMod val="75000"/>
              </a:schemeClr>
            </a:solidFill>
          </c:spPr>
          <c:invertIfNegative val="0"/>
          <c:cat>
            <c:numRef>
              <c:f>'All in one graph'!$A$3</c:f>
              <c:numCache>
                <c:formatCode>General</c:formatCode>
                <c:ptCount val="1"/>
              </c:numCache>
            </c:numRef>
          </c:cat>
          <c:val>
            <c:numRef>
              <c:f>'All in one graph'!$F$3</c:f>
              <c:numCache>
                <c:formatCode>0</c:formatCode>
                <c:ptCount val="1"/>
                <c:pt idx="0">
                  <c:v>225.8</c:v>
                </c:pt>
              </c:numCache>
            </c:numRef>
          </c:val>
        </c:ser>
        <c:ser>
          <c:idx val="5"/>
          <c:order val="5"/>
          <c:tx>
            <c:strRef>
              <c:f>'All in one graph'!$G$2</c:f>
              <c:strCache>
                <c:ptCount val="1"/>
                <c:pt idx="0">
                  <c:v>Other*</c:v>
                </c:pt>
              </c:strCache>
            </c:strRef>
          </c:tx>
          <c:spPr>
            <a:solidFill>
              <a:schemeClr val="bg2">
                <a:lumMod val="75000"/>
              </a:schemeClr>
            </a:solidFill>
          </c:spPr>
          <c:invertIfNegative val="0"/>
          <c:cat>
            <c:numRef>
              <c:f>'All in one graph'!$A$3</c:f>
              <c:numCache>
                <c:formatCode>General</c:formatCode>
                <c:ptCount val="1"/>
              </c:numCache>
            </c:numRef>
          </c:cat>
          <c:val>
            <c:numRef>
              <c:f>'All in one graph'!$G$3</c:f>
              <c:numCache>
                <c:formatCode>0</c:formatCode>
                <c:ptCount val="1"/>
                <c:pt idx="0">
                  <c:v>0.0</c:v>
                </c:pt>
              </c:numCache>
            </c:numRef>
          </c:val>
        </c:ser>
        <c:dLbls>
          <c:showLegendKey val="0"/>
          <c:showVal val="0"/>
          <c:showCatName val="0"/>
          <c:showSerName val="0"/>
          <c:showPercent val="0"/>
          <c:showBubbleSize val="0"/>
        </c:dLbls>
        <c:gapWidth val="20"/>
        <c:overlap val="100"/>
        <c:axId val="-2123856728"/>
        <c:axId val="-2123872888"/>
      </c:barChart>
      <c:catAx>
        <c:axId val="-2123856728"/>
        <c:scaling>
          <c:orientation val="minMax"/>
        </c:scaling>
        <c:delete val="1"/>
        <c:axPos val="l"/>
        <c:numFmt formatCode="General" sourceLinked="1"/>
        <c:majorTickMark val="out"/>
        <c:minorTickMark val="none"/>
        <c:tickLblPos val="nextTo"/>
        <c:crossAx val="-2123872888"/>
        <c:crosses val="autoZero"/>
        <c:auto val="1"/>
        <c:lblAlgn val="ctr"/>
        <c:lblOffset val="100"/>
        <c:noMultiLvlLbl val="0"/>
      </c:catAx>
      <c:valAx>
        <c:axId val="-2123872888"/>
        <c:scaling>
          <c:orientation val="minMax"/>
          <c:max val="2100.0"/>
          <c:min val="0.0"/>
        </c:scaling>
        <c:delete val="1"/>
        <c:axPos val="t"/>
        <c:numFmt formatCode="0" sourceLinked="1"/>
        <c:majorTickMark val="out"/>
        <c:minorTickMark val="none"/>
        <c:tickLblPos val="nextTo"/>
        <c:crossAx val="-2123856728"/>
        <c:crosses val="max"/>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62410490497311"/>
          <c:y val="0.0813635273818962"/>
          <c:w val="0.896921593764887"/>
          <c:h val="0.841180201696808"/>
        </c:manualLayout>
      </c:layout>
      <c:barChart>
        <c:barDir val="bar"/>
        <c:grouping val="stacked"/>
        <c:varyColors val="0"/>
        <c:ser>
          <c:idx val="0"/>
          <c:order val="0"/>
          <c:tx>
            <c:strRef>
              <c:f>'All in one graph'!$B$2</c:f>
              <c:strCache>
                <c:ptCount val="1"/>
              </c:strCache>
            </c:strRef>
          </c:tx>
          <c:spPr>
            <a:noFill/>
          </c:spPr>
          <c:invertIfNegative val="0"/>
          <c:dPt>
            <c:idx val="0"/>
            <c:invertIfNegative val="0"/>
            <c:bubble3D val="0"/>
          </c:dPt>
          <c:cat>
            <c:strRef>
              <c:f>'All in one graph'!$A$4:$A$9</c:f>
              <c:strCache>
                <c:ptCount val="6"/>
                <c:pt idx="1">
                  <c:v>Privately/Industry owned</c:v>
                </c:pt>
                <c:pt idx="2">
                  <c:v>IOU/IPP - Publicly traded</c:v>
                </c:pt>
                <c:pt idx="3">
                  <c:v>ListCo - Investor share</c:v>
                </c:pt>
                <c:pt idx="4">
                  <c:v>ListCo - Government share</c:v>
                </c:pt>
                <c:pt idx="5">
                  <c:v>Government Owned</c:v>
                </c:pt>
              </c:strCache>
            </c:strRef>
          </c:cat>
          <c:val>
            <c:numRef>
              <c:f>'All in one graph'!$B$4:$B$9</c:f>
              <c:numCache>
                <c:formatCode>0</c:formatCode>
                <c:ptCount val="6"/>
                <c:pt idx="1">
                  <c:v>1694.2</c:v>
                </c:pt>
                <c:pt idx="2">
                  <c:v>1169.8</c:v>
                </c:pt>
                <c:pt idx="3">
                  <c:v>1061.0</c:v>
                </c:pt>
                <c:pt idx="4">
                  <c:v>879.8</c:v>
                </c:pt>
              </c:numCache>
            </c:numRef>
          </c:val>
        </c:ser>
        <c:ser>
          <c:idx val="1"/>
          <c:order val="1"/>
          <c:tx>
            <c:strRef>
              <c:f>'All in one graph'!$C$2</c:f>
              <c:strCache>
                <c:ptCount val="1"/>
                <c:pt idx="0">
                  <c:v>China</c:v>
                </c:pt>
              </c:strCache>
            </c:strRef>
          </c:tx>
          <c:invertIfNegative val="0"/>
          <c:dPt>
            <c:idx val="0"/>
            <c:invertIfNegative val="0"/>
            <c:bubble3D val="0"/>
            <c:spPr>
              <a:solidFill>
                <a:schemeClr val="bg2">
                  <a:lumMod val="75000"/>
                </a:schemeClr>
              </a:solidFill>
            </c:spPr>
          </c:dPt>
          <c:cat>
            <c:strRef>
              <c:f>'All in one graph'!$A$4:$A$9</c:f>
              <c:strCache>
                <c:ptCount val="6"/>
                <c:pt idx="1">
                  <c:v>Privately/Industry owned</c:v>
                </c:pt>
                <c:pt idx="2">
                  <c:v>IOU/IPP - Publicly traded</c:v>
                </c:pt>
                <c:pt idx="3">
                  <c:v>ListCo - Investor share</c:v>
                </c:pt>
                <c:pt idx="4">
                  <c:v>ListCo - Government share</c:v>
                </c:pt>
                <c:pt idx="5">
                  <c:v>Government Owned</c:v>
                </c:pt>
              </c:strCache>
            </c:strRef>
          </c:cat>
          <c:val>
            <c:numRef>
              <c:f>'All in one graph'!$C$4:$C$9</c:f>
              <c:numCache>
                <c:formatCode>0</c:formatCode>
                <c:ptCount val="6"/>
                <c:pt idx="1">
                  <c:v>73.6</c:v>
                </c:pt>
                <c:pt idx="2">
                  <c:v>53.5</c:v>
                </c:pt>
                <c:pt idx="3">
                  <c:v>72.8</c:v>
                </c:pt>
                <c:pt idx="4">
                  <c:v>96.6</c:v>
                </c:pt>
                <c:pt idx="5">
                  <c:v>505.2</c:v>
                </c:pt>
              </c:numCache>
            </c:numRef>
          </c:val>
        </c:ser>
        <c:ser>
          <c:idx val="2"/>
          <c:order val="2"/>
          <c:tx>
            <c:strRef>
              <c:f>'All in one graph'!$D$2</c:f>
              <c:strCache>
                <c:ptCount val="1"/>
                <c:pt idx="0">
                  <c:v>India</c:v>
                </c:pt>
              </c:strCache>
            </c:strRef>
          </c:tx>
          <c:spPr>
            <a:solidFill>
              <a:schemeClr val="bg2">
                <a:lumMod val="50000"/>
              </a:schemeClr>
            </a:solidFill>
          </c:spPr>
          <c:invertIfNegative val="0"/>
          <c:cat>
            <c:strRef>
              <c:f>'All in one graph'!$A$4:$A$9</c:f>
              <c:strCache>
                <c:ptCount val="6"/>
                <c:pt idx="1">
                  <c:v>Privately/Industry owned</c:v>
                </c:pt>
                <c:pt idx="2">
                  <c:v>IOU/IPP - Publicly traded</c:v>
                </c:pt>
                <c:pt idx="3">
                  <c:v>ListCo - Investor share</c:v>
                </c:pt>
                <c:pt idx="4">
                  <c:v>ListCo - Government share</c:v>
                </c:pt>
                <c:pt idx="5">
                  <c:v>Government Owned</c:v>
                </c:pt>
              </c:strCache>
            </c:strRef>
          </c:cat>
          <c:val>
            <c:numRef>
              <c:f>'All in one graph'!$D$4:$D$9</c:f>
              <c:numCache>
                <c:formatCode>0</c:formatCode>
                <c:ptCount val="6"/>
                <c:pt idx="1">
                  <c:v>12.3</c:v>
                </c:pt>
                <c:pt idx="2">
                  <c:v>37.5</c:v>
                </c:pt>
                <c:pt idx="3">
                  <c:v>11.2</c:v>
                </c:pt>
                <c:pt idx="4">
                  <c:v>27.2</c:v>
                </c:pt>
                <c:pt idx="5">
                  <c:v>60.6</c:v>
                </c:pt>
              </c:numCache>
            </c:numRef>
          </c:val>
        </c:ser>
        <c:ser>
          <c:idx val="3"/>
          <c:order val="3"/>
          <c:tx>
            <c:strRef>
              <c:f>'All in one graph'!$E$2</c:f>
              <c:strCache>
                <c:ptCount val="1"/>
                <c:pt idx="0">
                  <c:v>Europe</c:v>
                </c:pt>
              </c:strCache>
            </c:strRef>
          </c:tx>
          <c:invertIfNegative val="0"/>
          <c:cat>
            <c:strRef>
              <c:f>'All in one graph'!$A$4:$A$9</c:f>
              <c:strCache>
                <c:ptCount val="6"/>
                <c:pt idx="1">
                  <c:v>Privately/Industry owned</c:v>
                </c:pt>
                <c:pt idx="2">
                  <c:v>IOU/IPP - Publicly traded</c:v>
                </c:pt>
                <c:pt idx="3">
                  <c:v>ListCo - Investor share</c:v>
                </c:pt>
                <c:pt idx="4">
                  <c:v>ListCo - Government share</c:v>
                </c:pt>
                <c:pt idx="5">
                  <c:v>Government Owned</c:v>
                </c:pt>
              </c:strCache>
            </c:strRef>
          </c:cat>
          <c:val>
            <c:numRef>
              <c:f>'All in one graph'!$E$4:$E$9</c:f>
              <c:numCache>
                <c:formatCode>General</c:formatCode>
                <c:ptCount val="6"/>
                <c:pt idx="1">
                  <c:v>19.6</c:v>
                </c:pt>
                <c:pt idx="2">
                  <c:v>96.4</c:v>
                </c:pt>
                <c:pt idx="3">
                  <c:v>6.7</c:v>
                </c:pt>
                <c:pt idx="4">
                  <c:v>15.7</c:v>
                </c:pt>
                <c:pt idx="5">
                  <c:v>66.4</c:v>
                </c:pt>
              </c:numCache>
            </c:numRef>
          </c:val>
        </c:ser>
        <c:ser>
          <c:idx val="4"/>
          <c:order val="4"/>
          <c:tx>
            <c:strRef>
              <c:f>'All in one graph'!$F$2</c:f>
              <c:strCache>
                <c:ptCount val="1"/>
                <c:pt idx="0">
                  <c:v>US</c:v>
                </c:pt>
              </c:strCache>
            </c:strRef>
          </c:tx>
          <c:invertIfNegative val="0"/>
          <c:cat>
            <c:strRef>
              <c:f>'All in one graph'!$A$4:$A$9</c:f>
              <c:strCache>
                <c:ptCount val="6"/>
                <c:pt idx="1">
                  <c:v>Privately/Industry owned</c:v>
                </c:pt>
                <c:pt idx="2">
                  <c:v>IOU/IPP - Publicly traded</c:v>
                </c:pt>
                <c:pt idx="3">
                  <c:v>ListCo - Investor share</c:v>
                </c:pt>
                <c:pt idx="4">
                  <c:v>ListCo - Government share</c:v>
                </c:pt>
                <c:pt idx="5">
                  <c:v>Government Owned</c:v>
                </c:pt>
              </c:strCache>
            </c:strRef>
          </c:cat>
          <c:val>
            <c:numRef>
              <c:f>'All in one graph'!$F$4:$F$9</c:f>
              <c:numCache>
                <c:formatCode>General</c:formatCode>
                <c:ptCount val="6"/>
                <c:pt idx="1">
                  <c:v>26.9</c:v>
                </c:pt>
                <c:pt idx="2">
                  <c:v>244.9</c:v>
                </c:pt>
                <c:pt idx="3">
                  <c:v>0.7</c:v>
                </c:pt>
                <c:pt idx="4">
                  <c:v>1.2</c:v>
                </c:pt>
                <c:pt idx="5">
                  <c:v>73.6</c:v>
                </c:pt>
              </c:numCache>
            </c:numRef>
          </c:val>
        </c:ser>
        <c:ser>
          <c:idx val="5"/>
          <c:order val="5"/>
          <c:tx>
            <c:strRef>
              <c:f>'All in one graph'!$G$2</c:f>
              <c:strCache>
                <c:ptCount val="1"/>
                <c:pt idx="0">
                  <c:v>Other*</c:v>
                </c:pt>
              </c:strCache>
            </c:strRef>
          </c:tx>
          <c:invertIfNegative val="0"/>
          <c:cat>
            <c:strRef>
              <c:f>'All in one graph'!$A$4:$A$9</c:f>
              <c:strCache>
                <c:ptCount val="6"/>
                <c:pt idx="1">
                  <c:v>Privately/Industry owned</c:v>
                </c:pt>
                <c:pt idx="2">
                  <c:v>IOU/IPP - Publicly traded</c:v>
                </c:pt>
                <c:pt idx="3">
                  <c:v>ListCo - Investor share</c:v>
                </c:pt>
                <c:pt idx="4">
                  <c:v>ListCo - Government share</c:v>
                </c:pt>
                <c:pt idx="5">
                  <c:v>Government Owned</c:v>
                </c:pt>
              </c:strCache>
            </c:strRef>
          </c:cat>
          <c:val>
            <c:numRef>
              <c:f>'All in one graph'!$G$4:$G$9</c:f>
              <c:numCache>
                <c:formatCode>General</c:formatCode>
                <c:ptCount val="6"/>
                <c:pt idx="1">
                  <c:v>93.4</c:v>
                </c:pt>
                <c:pt idx="2">
                  <c:v>92.1</c:v>
                </c:pt>
                <c:pt idx="3">
                  <c:v>17.4</c:v>
                </c:pt>
                <c:pt idx="4">
                  <c:v>40.5</c:v>
                </c:pt>
                <c:pt idx="5">
                  <c:v>174.0</c:v>
                </c:pt>
              </c:numCache>
            </c:numRef>
          </c:val>
        </c:ser>
        <c:dLbls>
          <c:showLegendKey val="0"/>
          <c:showVal val="0"/>
          <c:showCatName val="0"/>
          <c:showSerName val="0"/>
          <c:showPercent val="0"/>
          <c:showBubbleSize val="0"/>
        </c:dLbls>
        <c:gapWidth val="28"/>
        <c:overlap val="100"/>
        <c:axId val="-2123968536"/>
        <c:axId val="-2123965400"/>
      </c:barChart>
      <c:catAx>
        <c:axId val="-2123968536"/>
        <c:scaling>
          <c:orientation val="minMax"/>
        </c:scaling>
        <c:delete val="1"/>
        <c:axPos val="l"/>
        <c:majorTickMark val="out"/>
        <c:minorTickMark val="none"/>
        <c:tickLblPos val="nextTo"/>
        <c:crossAx val="-2123965400"/>
        <c:crosses val="autoZero"/>
        <c:auto val="1"/>
        <c:lblAlgn val="ctr"/>
        <c:lblOffset val="100"/>
        <c:noMultiLvlLbl val="0"/>
      </c:catAx>
      <c:valAx>
        <c:axId val="-2123965400"/>
        <c:scaling>
          <c:orientation val="minMax"/>
          <c:max val="1950.0"/>
          <c:min val="0.0"/>
        </c:scaling>
        <c:delete val="0"/>
        <c:axPos val="t"/>
        <c:title>
          <c:tx>
            <c:rich>
              <a:bodyPr/>
              <a:lstStyle/>
              <a:p>
                <a:pPr>
                  <a:defRPr>
                    <a:solidFill>
                      <a:schemeClr val="tx1">
                        <a:lumMod val="65000"/>
                        <a:lumOff val="35000"/>
                      </a:schemeClr>
                    </a:solidFill>
                  </a:defRPr>
                </a:pPr>
                <a:r>
                  <a:rPr lang="en-US">
                    <a:solidFill>
                      <a:schemeClr val="tx1">
                        <a:lumMod val="65000"/>
                        <a:lumOff val="35000"/>
                      </a:schemeClr>
                    </a:solidFill>
                  </a:rPr>
                  <a:t>GW installed capacity</a:t>
                </a:r>
              </a:p>
            </c:rich>
          </c:tx>
          <c:layout>
            <c:manualLayout>
              <c:xMode val="edge"/>
              <c:yMode val="edge"/>
              <c:x val="0.852961777403937"/>
              <c:y val="0.090682535923524"/>
            </c:manualLayout>
          </c:layout>
          <c:overlay val="0"/>
        </c:title>
        <c:numFmt formatCode="0" sourceLinked="1"/>
        <c:majorTickMark val="out"/>
        <c:minorTickMark val="none"/>
        <c:tickLblPos val="nextTo"/>
        <c:txPr>
          <a:bodyPr/>
          <a:lstStyle/>
          <a:p>
            <a:pPr>
              <a:defRPr sz="1050" b="1">
                <a:solidFill>
                  <a:schemeClr val="tx1">
                    <a:lumMod val="65000"/>
                    <a:lumOff val="35000"/>
                  </a:schemeClr>
                </a:solidFill>
              </a:defRPr>
            </a:pPr>
            <a:endParaRPr lang="en-US"/>
          </a:p>
        </c:txPr>
        <c:crossAx val="-2123968536"/>
        <c:crosses val="max"/>
        <c:crossBetween val="between"/>
        <c:majorUnit val="500.0"/>
      </c:valAx>
    </c:plotArea>
    <c:legend>
      <c:legendPos val="r"/>
      <c:layout>
        <c:manualLayout>
          <c:xMode val="edge"/>
          <c:yMode val="edge"/>
          <c:x val="0.831057808181615"/>
          <c:y val="0.0945778976740355"/>
          <c:w val="0.14146299222826"/>
          <c:h val="0.321106440125499"/>
        </c:manualLayout>
      </c:layout>
      <c:overlay val="1"/>
      <c:txPr>
        <a:bodyPr/>
        <a:lstStyle/>
        <a:p>
          <a:pPr>
            <a:defRPr sz="14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1764596454594"/>
          <c:y val="0.0381944444444444"/>
          <c:w val="0.493386204042084"/>
          <c:h val="0.874820647419073"/>
        </c:manualLayout>
      </c:layout>
      <c:barChart>
        <c:barDir val="bar"/>
        <c:grouping val="clustered"/>
        <c:varyColors val="0"/>
        <c:ser>
          <c:idx val="0"/>
          <c:order val="0"/>
          <c:tx>
            <c:strRef>
              <c:f>Sheet1!$B$10</c:f>
              <c:strCache>
                <c:ptCount val="1"/>
                <c:pt idx="0">
                  <c:v>US</c:v>
                </c:pt>
              </c:strCache>
            </c:strRef>
          </c:tx>
          <c:spPr>
            <a:solidFill>
              <a:schemeClr val="tx2">
                <a:lumMod val="40000"/>
                <a:lumOff val="60000"/>
              </a:schemeClr>
            </a:solidFill>
          </c:spPr>
          <c:invertIfNegative val="0"/>
          <c:cat>
            <c:strRef>
              <c:f>Sheet1!$A$11:$A$15</c:f>
              <c:strCache>
                <c:ptCount val="5"/>
                <c:pt idx="0">
                  <c:v>New Financing Models</c:v>
                </c:pt>
                <c:pt idx="1">
                  <c:v>Balance Sheet</c:v>
                </c:pt>
                <c:pt idx="2">
                  <c:v>Sell Down</c:v>
                </c:pt>
                <c:pt idx="3">
                  <c:v>Project Finance with 7 year debt</c:v>
                </c:pt>
                <c:pt idx="4">
                  <c:v>Project Finance</c:v>
                </c:pt>
              </c:strCache>
            </c:strRef>
          </c:cat>
          <c:val>
            <c:numRef>
              <c:f>Sheet1!$B$11:$B$15</c:f>
              <c:numCache>
                <c:formatCode>General</c:formatCode>
                <c:ptCount val="5"/>
                <c:pt idx="0">
                  <c:v>61.0</c:v>
                </c:pt>
                <c:pt idx="1">
                  <c:v>72.0</c:v>
                </c:pt>
                <c:pt idx="2">
                  <c:v>75.0</c:v>
                </c:pt>
                <c:pt idx="3">
                  <c:v>95.0</c:v>
                </c:pt>
                <c:pt idx="4">
                  <c:v>77.0</c:v>
                </c:pt>
              </c:numCache>
            </c:numRef>
          </c:val>
        </c:ser>
        <c:ser>
          <c:idx val="1"/>
          <c:order val="1"/>
          <c:tx>
            <c:strRef>
              <c:f>Sheet1!$C$10</c:f>
              <c:strCache>
                <c:ptCount val="1"/>
                <c:pt idx="0">
                  <c:v>Europe/Intl</c:v>
                </c:pt>
              </c:strCache>
            </c:strRef>
          </c:tx>
          <c:spPr>
            <a:solidFill>
              <a:srgbClr val="993300"/>
            </a:solidFill>
          </c:spPr>
          <c:invertIfNegative val="0"/>
          <c:cat>
            <c:strRef>
              <c:f>Sheet1!$A$11:$A$15</c:f>
              <c:strCache>
                <c:ptCount val="5"/>
                <c:pt idx="0">
                  <c:v>New Financing Models</c:v>
                </c:pt>
                <c:pt idx="1">
                  <c:v>Balance Sheet</c:v>
                </c:pt>
                <c:pt idx="2">
                  <c:v>Sell Down</c:v>
                </c:pt>
                <c:pt idx="3">
                  <c:v>Project Finance with 7 year debt</c:v>
                </c:pt>
                <c:pt idx="4">
                  <c:v>Project Finance</c:v>
                </c:pt>
              </c:strCache>
            </c:strRef>
          </c:cat>
          <c:val>
            <c:numRef>
              <c:f>Sheet1!$C$11:$C$15</c:f>
              <c:numCache>
                <c:formatCode>General</c:formatCode>
                <c:ptCount val="5"/>
                <c:pt idx="0">
                  <c:v>67.0</c:v>
                </c:pt>
                <c:pt idx="1">
                  <c:v>78.0</c:v>
                </c:pt>
                <c:pt idx="2">
                  <c:v>81.0</c:v>
                </c:pt>
                <c:pt idx="3">
                  <c:v>96.0</c:v>
                </c:pt>
                <c:pt idx="4">
                  <c:v>83.0</c:v>
                </c:pt>
              </c:numCache>
            </c:numRef>
          </c:val>
        </c:ser>
        <c:dLbls>
          <c:showLegendKey val="0"/>
          <c:showVal val="0"/>
          <c:showCatName val="0"/>
          <c:showSerName val="0"/>
          <c:showPercent val="0"/>
          <c:showBubbleSize val="0"/>
        </c:dLbls>
        <c:gapWidth val="100"/>
        <c:axId val="-2125269992"/>
        <c:axId val="-2125266936"/>
      </c:barChart>
      <c:catAx>
        <c:axId val="-2125269992"/>
        <c:scaling>
          <c:orientation val="minMax"/>
        </c:scaling>
        <c:delete val="0"/>
        <c:axPos val="l"/>
        <c:majorTickMark val="out"/>
        <c:minorTickMark val="none"/>
        <c:tickLblPos val="nextTo"/>
        <c:txPr>
          <a:bodyPr/>
          <a:lstStyle/>
          <a:p>
            <a:pPr>
              <a:defRPr sz="1400" b="1">
                <a:solidFill>
                  <a:srgbClr val="000000"/>
                </a:solidFill>
              </a:defRPr>
            </a:pPr>
            <a:endParaRPr lang="en-US"/>
          </a:p>
        </c:txPr>
        <c:crossAx val="-2125266936"/>
        <c:crosses val="autoZero"/>
        <c:auto val="1"/>
        <c:lblAlgn val="ctr"/>
        <c:lblOffset val="100"/>
        <c:noMultiLvlLbl val="0"/>
      </c:catAx>
      <c:valAx>
        <c:axId val="-2125266936"/>
        <c:scaling>
          <c:orientation val="minMax"/>
          <c:max val="100.0"/>
        </c:scaling>
        <c:delete val="0"/>
        <c:axPos val="b"/>
        <c:majorGridlines>
          <c:spPr>
            <a:ln>
              <a:noFill/>
            </a:ln>
          </c:spPr>
        </c:majorGridlines>
        <c:numFmt formatCode="General" sourceLinked="1"/>
        <c:majorTickMark val="out"/>
        <c:minorTickMark val="none"/>
        <c:tickLblPos val="nextTo"/>
        <c:txPr>
          <a:bodyPr/>
          <a:lstStyle/>
          <a:p>
            <a:pPr>
              <a:defRPr sz="1200" b="1"/>
            </a:pPr>
            <a:endParaRPr lang="en-US"/>
          </a:p>
        </c:txPr>
        <c:crossAx val="-2125269992"/>
        <c:crosses val="autoZero"/>
        <c:crossBetween val="between"/>
        <c:majorUnit val="10.0"/>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2064777623071"/>
          <c:y val="0.0259620987743504"/>
          <c:w val="0.493386204042084"/>
          <c:h val="0.883995039610874"/>
        </c:manualLayout>
      </c:layout>
      <c:barChart>
        <c:barDir val="bar"/>
        <c:grouping val="clustered"/>
        <c:varyColors val="0"/>
        <c:ser>
          <c:idx val="0"/>
          <c:order val="0"/>
          <c:tx>
            <c:strRef>
              <c:f>Sheet1!$B$10</c:f>
              <c:strCache>
                <c:ptCount val="1"/>
                <c:pt idx="0">
                  <c:v>US</c:v>
                </c:pt>
              </c:strCache>
            </c:strRef>
          </c:tx>
          <c:spPr>
            <a:solidFill>
              <a:schemeClr val="tx2">
                <a:lumMod val="40000"/>
                <a:lumOff val="60000"/>
              </a:schemeClr>
            </a:solidFill>
          </c:spPr>
          <c:invertIfNegative val="0"/>
          <c:cat>
            <c:numRef>
              <c:f>Sheet1!$A$19:$A$23</c:f>
              <c:numCache>
                <c:formatCode>General</c:formatCode>
                <c:ptCount val="5"/>
              </c:numCache>
            </c:numRef>
          </c:cat>
          <c:val>
            <c:numRef>
              <c:f>Sheet1!$B$19:$B$23</c:f>
              <c:numCache>
                <c:formatCode>0%</c:formatCode>
                <c:ptCount val="5"/>
                <c:pt idx="0">
                  <c:v>-0.207792207792208</c:v>
                </c:pt>
                <c:pt idx="1">
                  <c:v>-0.0649350649350649</c:v>
                </c:pt>
                <c:pt idx="2">
                  <c:v>-0.025974025974026</c:v>
                </c:pt>
                <c:pt idx="3">
                  <c:v>0.233766233766234</c:v>
                </c:pt>
                <c:pt idx="4">
                  <c:v>0.0</c:v>
                </c:pt>
              </c:numCache>
            </c:numRef>
          </c:val>
        </c:ser>
        <c:ser>
          <c:idx val="1"/>
          <c:order val="1"/>
          <c:tx>
            <c:strRef>
              <c:f>Sheet1!$C$10</c:f>
              <c:strCache>
                <c:ptCount val="1"/>
                <c:pt idx="0">
                  <c:v>Europe/Intl</c:v>
                </c:pt>
              </c:strCache>
            </c:strRef>
          </c:tx>
          <c:invertIfNegative val="0"/>
          <c:cat>
            <c:numRef>
              <c:f>Sheet1!$A$19:$A$23</c:f>
              <c:numCache>
                <c:formatCode>General</c:formatCode>
                <c:ptCount val="5"/>
              </c:numCache>
            </c:numRef>
          </c:cat>
          <c:val>
            <c:numRef>
              <c:f>Sheet1!$C$19:$C$23</c:f>
              <c:numCache>
                <c:formatCode>0%</c:formatCode>
                <c:ptCount val="5"/>
                <c:pt idx="0">
                  <c:v>-0.192771084337349</c:v>
                </c:pt>
                <c:pt idx="1">
                  <c:v>-0.0602409638554217</c:v>
                </c:pt>
                <c:pt idx="2">
                  <c:v>-0.0240963855421687</c:v>
                </c:pt>
                <c:pt idx="3">
                  <c:v>0.156626506024096</c:v>
                </c:pt>
                <c:pt idx="4">
                  <c:v>0.0</c:v>
                </c:pt>
              </c:numCache>
            </c:numRef>
          </c:val>
        </c:ser>
        <c:dLbls>
          <c:showLegendKey val="0"/>
          <c:showVal val="0"/>
          <c:showCatName val="0"/>
          <c:showSerName val="0"/>
          <c:showPercent val="0"/>
          <c:showBubbleSize val="0"/>
        </c:dLbls>
        <c:gapWidth val="100"/>
        <c:axId val="-2125243016"/>
        <c:axId val="-2125221944"/>
      </c:barChart>
      <c:catAx>
        <c:axId val="-2125243016"/>
        <c:scaling>
          <c:orientation val="minMax"/>
        </c:scaling>
        <c:delete val="0"/>
        <c:axPos val="l"/>
        <c:numFmt formatCode="General" sourceLinked="1"/>
        <c:majorTickMark val="out"/>
        <c:minorTickMark val="none"/>
        <c:tickLblPos val="nextTo"/>
        <c:txPr>
          <a:bodyPr/>
          <a:lstStyle/>
          <a:p>
            <a:pPr>
              <a:defRPr sz="1200" b="1"/>
            </a:pPr>
            <a:endParaRPr lang="en-US"/>
          </a:p>
        </c:txPr>
        <c:crossAx val="-2125221944"/>
        <c:crosses val="autoZero"/>
        <c:auto val="1"/>
        <c:lblAlgn val="ctr"/>
        <c:lblOffset val="100"/>
        <c:noMultiLvlLbl val="0"/>
      </c:catAx>
      <c:valAx>
        <c:axId val="-2125221944"/>
        <c:scaling>
          <c:orientation val="minMax"/>
        </c:scaling>
        <c:delete val="0"/>
        <c:axPos val="b"/>
        <c:majorGridlines>
          <c:spPr>
            <a:ln>
              <a:noFill/>
            </a:ln>
          </c:spPr>
        </c:majorGridlines>
        <c:numFmt formatCode="0%" sourceLinked="1"/>
        <c:majorTickMark val="out"/>
        <c:minorTickMark val="none"/>
        <c:tickLblPos val="nextTo"/>
        <c:txPr>
          <a:bodyPr/>
          <a:lstStyle/>
          <a:p>
            <a:pPr>
              <a:defRPr sz="1200" b="1"/>
            </a:pPr>
            <a:endParaRPr lang="en-US"/>
          </a:p>
        </c:txPr>
        <c:crossAx val="-2125243016"/>
        <c:crosses val="autoZero"/>
        <c:crossBetween val="between"/>
        <c:majorUnit val="0.1"/>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308957786526684"/>
          <c:y val="0.0292592592592593"/>
          <c:w val="0.833528360723676"/>
          <c:h val="0.895426071741032"/>
        </c:manualLayout>
      </c:layout>
      <c:scatterChart>
        <c:scatterStyle val="lineMarker"/>
        <c:varyColors val="0"/>
        <c:ser>
          <c:idx val="0"/>
          <c:order val="0"/>
          <c:tx>
            <c:v>Center-West Brazil</c:v>
          </c:tx>
          <c:spPr>
            <a:ln w="127000">
              <a:solidFill>
                <a:schemeClr val="accent1"/>
              </a:solidFill>
            </a:ln>
            <a:effectLst/>
          </c:spPr>
          <c:marker>
            <c:symbol val="circle"/>
            <c:size val="16"/>
            <c:spPr>
              <a:solidFill>
                <a:schemeClr val="accent1"/>
              </a:solidFill>
              <a:ln>
                <a:noFill/>
              </a:ln>
              <a:effectLst/>
            </c:spPr>
          </c:marker>
          <c:xVal>
            <c:numRef>
              <c:f>Table1[CW-BR_area]</c:f>
              <c:numCache>
                <c:formatCode>General</c:formatCode>
                <c:ptCount val="6"/>
                <c:pt idx="0">
                  <c:v>100.0</c:v>
                </c:pt>
                <c:pt idx="1">
                  <c:v>107.0</c:v>
                </c:pt>
                <c:pt idx="2">
                  <c:v>114.0</c:v>
                </c:pt>
                <c:pt idx="3">
                  <c:v>116.0</c:v>
                </c:pt>
                <c:pt idx="4">
                  <c:v>111.0</c:v>
                </c:pt>
                <c:pt idx="5">
                  <c:v>99.0</c:v>
                </c:pt>
              </c:numCache>
            </c:numRef>
          </c:xVal>
          <c:yVal>
            <c:numRef>
              <c:f>Table1[VW-BR_prod]</c:f>
              <c:numCache>
                <c:formatCode>General</c:formatCode>
                <c:ptCount val="6"/>
                <c:pt idx="0">
                  <c:v>100.0</c:v>
                </c:pt>
                <c:pt idx="1">
                  <c:v>180.0</c:v>
                </c:pt>
                <c:pt idx="2">
                  <c:v>256.0</c:v>
                </c:pt>
                <c:pt idx="3">
                  <c:v>310.0</c:v>
                </c:pt>
                <c:pt idx="4">
                  <c:v>229.0</c:v>
                </c:pt>
                <c:pt idx="5">
                  <c:v>410.0</c:v>
                </c:pt>
              </c:numCache>
            </c:numRef>
          </c:yVal>
          <c:smooth val="0"/>
        </c:ser>
        <c:ser>
          <c:idx val="1"/>
          <c:order val="1"/>
          <c:tx>
            <c:v>Asia</c:v>
          </c:tx>
          <c:spPr>
            <a:ln w="127000"/>
            <a:effectLst/>
          </c:spPr>
          <c:marker>
            <c:symbol val="circle"/>
            <c:size val="16"/>
            <c:spPr>
              <a:solidFill>
                <a:schemeClr val="accent2"/>
              </a:solidFill>
              <a:ln>
                <a:noFill/>
              </a:ln>
              <a:effectLst/>
            </c:spPr>
          </c:marker>
          <c:xVal>
            <c:numRef>
              <c:f>Sheet1!$D$2:$D$7</c:f>
              <c:numCache>
                <c:formatCode>General</c:formatCode>
                <c:ptCount val="6"/>
                <c:pt idx="0">
                  <c:v>100.0</c:v>
                </c:pt>
                <c:pt idx="1">
                  <c:v>101.0</c:v>
                </c:pt>
                <c:pt idx="2">
                  <c:v>103.0</c:v>
                </c:pt>
                <c:pt idx="3">
                  <c:v>103.0</c:v>
                </c:pt>
                <c:pt idx="4">
                  <c:v>112.0</c:v>
                </c:pt>
                <c:pt idx="5">
                  <c:v>112.0</c:v>
                </c:pt>
              </c:numCache>
            </c:numRef>
          </c:xVal>
          <c:yVal>
            <c:numRef>
              <c:f>Sheet1!$E$2:$E$7</c:f>
              <c:numCache>
                <c:formatCode>General</c:formatCode>
                <c:ptCount val="6"/>
                <c:pt idx="0">
                  <c:v>100.0</c:v>
                </c:pt>
                <c:pt idx="1">
                  <c:v>113.0</c:v>
                </c:pt>
                <c:pt idx="2">
                  <c:v>129.0</c:v>
                </c:pt>
                <c:pt idx="3">
                  <c:v>149.0</c:v>
                </c:pt>
                <c:pt idx="4">
                  <c:v>184.0</c:v>
                </c:pt>
                <c:pt idx="5">
                  <c:v>237.0</c:v>
                </c:pt>
              </c:numCache>
            </c:numRef>
          </c:yVal>
          <c:smooth val="0"/>
        </c:ser>
        <c:ser>
          <c:idx val="2"/>
          <c:order val="2"/>
          <c:tx>
            <c:v>Sub-Saharan Africa</c:v>
          </c:tx>
          <c:spPr>
            <a:ln w="127000">
              <a:solidFill>
                <a:schemeClr val="accent3"/>
              </a:solidFill>
            </a:ln>
            <a:effectLst/>
          </c:spPr>
          <c:marker>
            <c:symbol val="circle"/>
            <c:size val="16"/>
            <c:spPr>
              <a:solidFill>
                <a:schemeClr val="accent3"/>
              </a:solidFill>
              <a:ln>
                <a:noFill/>
              </a:ln>
              <a:effectLst/>
            </c:spPr>
          </c:marker>
          <c:xVal>
            <c:numRef>
              <c:f>Sheet1!$F$2:$F$7</c:f>
              <c:numCache>
                <c:formatCode>General</c:formatCode>
                <c:ptCount val="6"/>
                <c:pt idx="0">
                  <c:v>100.0</c:v>
                </c:pt>
                <c:pt idx="1">
                  <c:v>101.0</c:v>
                </c:pt>
                <c:pt idx="2">
                  <c:v>96.0</c:v>
                </c:pt>
                <c:pt idx="3">
                  <c:v>98.0</c:v>
                </c:pt>
                <c:pt idx="4">
                  <c:v>138.0</c:v>
                </c:pt>
                <c:pt idx="5">
                  <c:v>160.0</c:v>
                </c:pt>
              </c:numCache>
            </c:numRef>
          </c:xVal>
          <c:yVal>
            <c:numRef>
              <c:f>Sheet1!$G$2:$G$7</c:f>
              <c:numCache>
                <c:formatCode>General</c:formatCode>
                <c:ptCount val="6"/>
                <c:pt idx="0">
                  <c:v>100.0</c:v>
                </c:pt>
                <c:pt idx="1">
                  <c:v>113.0</c:v>
                </c:pt>
                <c:pt idx="2">
                  <c:v>124.0</c:v>
                </c:pt>
                <c:pt idx="3">
                  <c:v>132.0</c:v>
                </c:pt>
                <c:pt idx="4">
                  <c:v>135.0</c:v>
                </c:pt>
                <c:pt idx="5">
                  <c:v>156.0</c:v>
                </c:pt>
              </c:numCache>
            </c:numRef>
          </c:yVal>
          <c:smooth val="0"/>
        </c:ser>
        <c:ser>
          <c:idx val="3"/>
          <c:order val="3"/>
          <c:tx>
            <c:v>Northern Brazil</c:v>
          </c:tx>
          <c:spPr>
            <a:ln w="127000"/>
            <a:effectLst/>
          </c:spPr>
          <c:marker>
            <c:symbol val="circle"/>
            <c:size val="16"/>
            <c:spPr>
              <a:solidFill>
                <a:schemeClr val="accent4"/>
              </a:solidFill>
              <a:ln>
                <a:noFill/>
              </a:ln>
              <a:effectLst/>
            </c:spPr>
          </c:marker>
          <c:xVal>
            <c:numRef>
              <c:f>Sheet1!$H$2:$H$7</c:f>
              <c:numCache>
                <c:formatCode>General</c:formatCode>
                <c:ptCount val="6"/>
                <c:pt idx="0">
                  <c:v>100.0</c:v>
                </c:pt>
                <c:pt idx="1">
                  <c:v>139.0</c:v>
                </c:pt>
                <c:pt idx="2">
                  <c:v>174.0</c:v>
                </c:pt>
                <c:pt idx="3">
                  <c:v>181.0</c:v>
                </c:pt>
                <c:pt idx="4">
                  <c:v>169.0</c:v>
                </c:pt>
                <c:pt idx="5">
                  <c:v>195.0</c:v>
                </c:pt>
              </c:numCache>
            </c:numRef>
          </c:xVal>
          <c:yVal>
            <c:numRef>
              <c:f>Sheet1!$I$2:$I$7</c:f>
              <c:numCache>
                <c:formatCode>General</c:formatCode>
                <c:ptCount val="6"/>
                <c:pt idx="0">
                  <c:v>100.0</c:v>
                </c:pt>
                <c:pt idx="1">
                  <c:v>99.0</c:v>
                </c:pt>
                <c:pt idx="2">
                  <c:v>147.0</c:v>
                </c:pt>
                <c:pt idx="3">
                  <c:v>191.0</c:v>
                </c:pt>
                <c:pt idx="4">
                  <c:v>113.0</c:v>
                </c:pt>
                <c:pt idx="5">
                  <c:v>179.0</c:v>
                </c:pt>
              </c:numCache>
            </c:numRef>
          </c:yVal>
          <c:smooth val="0"/>
        </c:ser>
        <c:dLbls>
          <c:showLegendKey val="0"/>
          <c:showVal val="0"/>
          <c:showCatName val="0"/>
          <c:showSerName val="0"/>
          <c:showPercent val="0"/>
          <c:showBubbleSize val="0"/>
        </c:dLbls>
        <c:axId val="-2124883272"/>
        <c:axId val="-2124877032"/>
      </c:scatterChart>
      <c:valAx>
        <c:axId val="-2124883272"/>
        <c:scaling>
          <c:orientation val="minMax"/>
          <c:max val="195.0"/>
          <c:min val="95.0"/>
        </c:scaling>
        <c:delete val="0"/>
        <c:axPos val="b"/>
        <c:numFmt formatCode="General" sourceLinked="1"/>
        <c:majorTickMark val="out"/>
        <c:minorTickMark val="none"/>
        <c:tickLblPos val="nextTo"/>
        <c:spPr>
          <a:ln>
            <a:noFill/>
          </a:ln>
        </c:spPr>
        <c:txPr>
          <a:bodyPr/>
          <a:lstStyle/>
          <a:p>
            <a:pPr>
              <a:defRPr>
                <a:solidFill>
                  <a:srgbClr val="FFFFFF"/>
                </a:solidFill>
              </a:defRPr>
            </a:pPr>
            <a:endParaRPr lang="en-US"/>
          </a:p>
        </c:txPr>
        <c:crossAx val="-2124877032"/>
        <c:crossesAt val="0.0"/>
        <c:crossBetween val="midCat"/>
        <c:majorUnit val="100.0"/>
        <c:minorUnit val="10.0"/>
      </c:valAx>
      <c:valAx>
        <c:axId val="-2124877032"/>
        <c:scaling>
          <c:orientation val="minMax"/>
          <c:max val="420.0"/>
          <c:min val="95.0"/>
        </c:scaling>
        <c:delete val="0"/>
        <c:axPos val="l"/>
        <c:numFmt formatCode="General" sourceLinked="1"/>
        <c:majorTickMark val="out"/>
        <c:minorTickMark val="none"/>
        <c:tickLblPos val="nextTo"/>
        <c:spPr>
          <a:ln>
            <a:noFill/>
          </a:ln>
        </c:spPr>
        <c:txPr>
          <a:bodyPr/>
          <a:lstStyle/>
          <a:p>
            <a:pPr>
              <a:defRPr>
                <a:solidFill>
                  <a:srgbClr val="FFFFFF"/>
                </a:solidFill>
              </a:defRPr>
            </a:pPr>
            <a:endParaRPr lang="en-US"/>
          </a:p>
        </c:txPr>
        <c:crossAx val="-2124883272"/>
        <c:crossesAt val="95.0"/>
        <c:crossBetween val="midCat"/>
        <c:majorUnit val="150.0"/>
        <c:minorUnit val="10.0"/>
      </c:valAx>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FC50F1-7CDB-AE4C-890D-1EF0D3550A0E}" type="datetimeFigureOut">
              <a:rPr lang="en-US" smtClean="0"/>
              <a:t>5/30/15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20BCBB-E5B8-7941-AA60-BBBD968CA657}" type="slidenum">
              <a:rPr lang="en-US" smtClean="0"/>
              <a:t>‹#›</a:t>
            </a:fld>
            <a:endParaRPr lang="en-US"/>
          </a:p>
        </p:txBody>
      </p:sp>
    </p:spTree>
    <p:extLst>
      <p:ext uri="{BB962C8B-B14F-4D97-AF65-F5344CB8AC3E}">
        <p14:creationId xmlns:p14="http://schemas.microsoft.com/office/powerpoint/2010/main" val="36177136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9550" y="682993"/>
            <a:ext cx="4798901" cy="3432119"/>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3C4EDB-FDD5-48B7-A187-395E1CDBBEA2}" type="slidenum">
              <a:rPr lang="en-US" smtClean="0"/>
              <a:t>2</a:t>
            </a:fld>
            <a:endParaRPr lang="en-US"/>
          </a:p>
        </p:txBody>
      </p:sp>
    </p:spTree>
    <p:extLst>
      <p:ext uri="{BB962C8B-B14F-4D97-AF65-F5344CB8AC3E}">
        <p14:creationId xmlns:p14="http://schemas.microsoft.com/office/powerpoint/2010/main" val="1346459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8650">
              <a:defRPr/>
            </a:pPr>
            <a:r>
              <a:rPr lang="en-US" dirty="0" smtClean="0"/>
              <a:t>Source CPI-Rio, FAO Data</a:t>
            </a:r>
          </a:p>
          <a:p>
            <a:endParaRPr lang="en-US" dirty="0"/>
          </a:p>
        </p:txBody>
      </p:sp>
      <p:sp>
        <p:nvSpPr>
          <p:cNvPr id="4" name="Slide Number Placeholder 3"/>
          <p:cNvSpPr>
            <a:spLocks noGrp="1"/>
          </p:cNvSpPr>
          <p:nvPr>
            <p:ph type="sldNum" sz="quarter" idx="10"/>
          </p:nvPr>
        </p:nvSpPr>
        <p:spPr/>
        <p:txBody>
          <a:bodyPr/>
          <a:lstStyle/>
          <a:p>
            <a:fld id="{1FEE7D08-C1C6-0E40-8600-AD4B8B0894A1}" type="slidenum">
              <a:rPr lang="en-US" smtClean="0"/>
              <a:pPr/>
              <a:t>18</a:t>
            </a:fld>
            <a:endParaRPr lang="en-US"/>
          </a:p>
        </p:txBody>
      </p:sp>
    </p:spTree>
    <p:extLst>
      <p:ext uri="{BB962C8B-B14F-4D97-AF65-F5344CB8AC3E}">
        <p14:creationId xmlns:p14="http://schemas.microsoft.com/office/powerpoint/2010/main" val="2097775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1" y="4343401"/>
            <a:ext cx="5486400" cy="4672048"/>
          </a:xfrm>
        </p:spPr>
        <p:txBody>
          <a:bodyPr>
            <a:noAutofit/>
          </a:bodyPr>
          <a:lstStyle/>
          <a:p>
            <a:pPr marL="0" indent="0">
              <a:buFont typeface="+mj-lt"/>
              <a:buNone/>
            </a:pPr>
            <a:endParaRPr lang="en-GB" sz="1000" b="1" dirty="0" smtClean="0"/>
          </a:p>
        </p:txBody>
      </p:sp>
      <p:sp>
        <p:nvSpPr>
          <p:cNvPr id="4" name="Slide Number Placeholder 3"/>
          <p:cNvSpPr>
            <a:spLocks noGrp="1"/>
          </p:cNvSpPr>
          <p:nvPr>
            <p:ph type="sldNum" sz="quarter" idx="10"/>
          </p:nvPr>
        </p:nvSpPr>
        <p:spPr/>
        <p:txBody>
          <a:bodyPr/>
          <a:lstStyle/>
          <a:p>
            <a:fld id="{CF21224E-FBF1-4E0C-98B0-B64607388AD1}" type="slidenum">
              <a:rPr lang="en-GB" smtClean="0"/>
              <a:pPr/>
              <a:t>3</a:t>
            </a:fld>
            <a:endParaRPr lang="en-GB" dirty="0"/>
          </a:p>
        </p:txBody>
      </p:sp>
    </p:spTree>
    <p:extLst>
      <p:ext uri="{BB962C8B-B14F-4D97-AF65-F5344CB8AC3E}">
        <p14:creationId xmlns:p14="http://schemas.microsoft.com/office/powerpoint/2010/main" val="212378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A7968-FA3C-744D-9B7A-DB7BD7A139BD}" type="slidenum">
              <a:rPr lang="en-US" smtClean="0"/>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91A7968-FA3C-744D-9B7A-DB7BD7A139BD}"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3C4EDB-FDD5-48B7-A187-395E1CDBBEA2}" type="slidenum">
              <a:rPr lang="en-US" smtClean="0"/>
              <a:t>6</a:t>
            </a:fld>
            <a:endParaRPr lang="en-US"/>
          </a:p>
        </p:txBody>
      </p:sp>
    </p:spTree>
    <p:extLst>
      <p:ext uri="{BB962C8B-B14F-4D97-AF65-F5344CB8AC3E}">
        <p14:creationId xmlns:p14="http://schemas.microsoft.com/office/powerpoint/2010/main" val="3761842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3C4EDB-FDD5-48B7-A187-395E1CDBBEA2}" type="slidenum">
              <a:rPr lang="en-US" smtClean="0"/>
              <a:t>7</a:t>
            </a:fld>
            <a:endParaRPr lang="en-US"/>
          </a:p>
        </p:txBody>
      </p:sp>
    </p:spTree>
    <p:extLst>
      <p:ext uri="{BB962C8B-B14F-4D97-AF65-F5344CB8AC3E}">
        <p14:creationId xmlns:p14="http://schemas.microsoft.com/office/powerpoint/2010/main" val="376184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3C4EDB-FDD5-48B7-A187-395E1CDBBEA2}" type="slidenum">
              <a:rPr lang="en-US" smtClean="0"/>
              <a:t>8</a:t>
            </a:fld>
            <a:endParaRPr lang="en-US"/>
          </a:p>
        </p:txBody>
      </p:sp>
    </p:spTree>
    <p:extLst>
      <p:ext uri="{BB962C8B-B14F-4D97-AF65-F5344CB8AC3E}">
        <p14:creationId xmlns:p14="http://schemas.microsoft.com/office/powerpoint/2010/main" val="3761842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1" dirty="0" smtClean="0"/>
              <a:t>What is the</a:t>
            </a:r>
            <a:r>
              <a:rPr lang="en-US" b="1" baseline="0" dirty="0" smtClean="0"/>
              <a:t> problem?</a:t>
            </a:r>
            <a:endParaRPr lang="en-US" b="1" dirty="0" smtClean="0"/>
          </a:p>
          <a:p>
            <a:pPr marL="228600" indent="-228600">
              <a:buFont typeface="+mj-lt"/>
              <a:buAutoNum type="arabicPeriod"/>
            </a:pPr>
            <a:r>
              <a:rPr lang="en-US" dirty="0" smtClean="0"/>
              <a:t>Renewable</a:t>
            </a:r>
            <a:r>
              <a:rPr lang="en-US" baseline="0" dirty="0" smtClean="0"/>
              <a:t> energy is more expensive in India despite lower land and labor costs compared to the US and other developed economies</a:t>
            </a:r>
          </a:p>
          <a:p>
            <a:pPr marL="228600" indent="-228600">
              <a:buFont typeface="+mj-lt"/>
              <a:buAutoNum type="arabicPeriod"/>
            </a:pPr>
            <a:r>
              <a:rPr lang="en-US" baseline="0" dirty="0" smtClean="0"/>
              <a:t>Availability and terms of debt are the main stumbling block</a:t>
            </a:r>
          </a:p>
          <a:p>
            <a:pPr marL="228600" indent="-228600">
              <a:buFont typeface="+mj-lt"/>
              <a:buAutoNum type="arabicPeriod"/>
            </a:pPr>
            <a:r>
              <a:rPr lang="en-US" baseline="0" dirty="0" smtClean="0"/>
              <a:t>High cost, short tenor and variable interest rates add about 30% to the delivered cost of renewable energy</a:t>
            </a:r>
            <a:endParaRPr lang="en-US" dirty="0"/>
          </a:p>
        </p:txBody>
      </p:sp>
      <p:sp>
        <p:nvSpPr>
          <p:cNvPr id="4" name="Slide Number Placeholder 3"/>
          <p:cNvSpPr>
            <a:spLocks noGrp="1"/>
          </p:cNvSpPr>
          <p:nvPr>
            <p:ph type="sldNum" sz="quarter" idx="10"/>
          </p:nvPr>
        </p:nvSpPr>
        <p:spPr/>
        <p:txBody>
          <a:bodyPr/>
          <a:lstStyle/>
          <a:p>
            <a:fld id="{F836D90A-FED9-4ABF-9DEA-31C889F2879C}" type="slidenum">
              <a:rPr lang="en-US" smtClean="0"/>
              <a:t>16</a:t>
            </a:fld>
            <a:endParaRPr lang="en-US"/>
          </a:p>
        </p:txBody>
      </p:sp>
    </p:spTree>
    <p:extLst>
      <p:ext uri="{BB962C8B-B14F-4D97-AF65-F5344CB8AC3E}">
        <p14:creationId xmlns:p14="http://schemas.microsoft.com/office/powerpoint/2010/main" val="731834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The government cannot be expected to meet the full capital requirement for</a:t>
            </a:r>
            <a:r>
              <a:rPr lang="en-US" baseline="0" dirty="0" smtClean="0"/>
              <a:t> renewable energy projects. There is a need to channelize private investment towards the sector as well. </a:t>
            </a:r>
            <a:endParaRPr lang="en-US" dirty="0" smtClean="0"/>
          </a:p>
          <a:p>
            <a:pPr marL="228600" indent="-228600">
              <a:buFont typeface="+mj-lt"/>
              <a:buAutoNum type="arabicPeriod"/>
            </a:pPr>
            <a:r>
              <a:rPr lang="en-US" dirty="0" smtClean="0"/>
              <a:t>Using innovative financing instruments, it is possible to improve the</a:t>
            </a:r>
            <a:r>
              <a:rPr lang="en-US" baseline="0" dirty="0" smtClean="0"/>
              <a:t> availability and the terms of debt for renewable projects. In this paper, we look at 5 such instruments. </a:t>
            </a:r>
          </a:p>
          <a:p>
            <a:pPr marL="228600" indent="-228600">
              <a:buFont typeface="+mj-lt"/>
              <a:buAutoNum type="arabicPeriod"/>
            </a:pPr>
            <a:r>
              <a:rPr lang="en-US" baseline="0" dirty="0" smtClean="0"/>
              <a:t>We explore instruments that can facilitate domestic institutional investment (partial credit guarantee and infrastructure debt funds) as well as foreign investment (real exchange liquidity facility)</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We find that innovative financing mechanisms can help reduce the cost of debt by up to 4.5 percentage points and extend tenor by up to 10 years. </a:t>
            </a:r>
          </a:p>
          <a:p>
            <a:pPr marL="685800" lvl="1" indent="-228600">
              <a:buFont typeface="Arial" panose="020B0604020202020204" pitchFamily="34" charset="0"/>
              <a:buChar char="•"/>
            </a:pPr>
            <a:r>
              <a:rPr lang="en-US" dirty="0" smtClean="0"/>
              <a:t>In the case of government bonds, the cost reduction is due to the government passing on its ability to raise</a:t>
            </a:r>
            <a:r>
              <a:rPr lang="en-US" baseline="0" dirty="0" smtClean="0"/>
              <a:t> funds at the lowest possible rate of interest (8%) and passing on that benefit by directly on-lending proceeds to project developers. The government can also raise long-term debt from the market. </a:t>
            </a:r>
          </a:p>
          <a:p>
            <a:pPr marL="685800" lvl="1" indent="-228600">
              <a:buFont typeface="Arial" panose="020B0604020202020204" pitchFamily="34" charset="0"/>
              <a:buChar char="•"/>
            </a:pPr>
            <a:r>
              <a:rPr lang="en-US" baseline="0" dirty="0" smtClean="0"/>
              <a:t>Infrastructure debt funds (IDFs) can reduce the cost of funds by diversifying the risk associated with a single renewable energy project, and leveraging management and sector expertise for a large number of projects. Institutional investors also have a longer investment cycle of 15-20 years compared to commercial banks. </a:t>
            </a:r>
          </a:p>
          <a:p>
            <a:pPr marL="685800" lvl="1" indent="-228600">
              <a:buFont typeface="Arial" panose="020B0604020202020204" pitchFamily="34" charset="0"/>
              <a:buChar char="•"/>
            </a:pPr>
            <a:r>
              <a:rPr lang="en-US" baseline="0" dirty="0" smtClean="0"/>
              <a:t>Partial credit guarantees reduce cost by providing access to capital markets since the return on institutional investment is slightly lower than the interest on commercial loans. Without partial credit guarantees, renewable projects cannot raise money from capital markets since institutional investors require a minimum rating of AA. </a:t>
            </a:r>
          </a:p>
          <a:p>
            <a:pPr marL="685800" lvl="1" indent="-228600">
              <a:buFont typeface="Arial" panose="020B0604020202020204" pitchFamily="34" charset="0"/>
              <a:buChar char="•"/>
            </a:pPr>
            <a:r>
              <a:rPr lang="en-US" baseline="0" dirty="0" smtClean="0"/>
              <a:t>Partial risk guarantees mitigate policy and regulatory risks for foreign investors, thereby reducing the cost of foreign loans for renewables. Foreign institutional investors have a longer lending cycle of 20 years. </a:t>
            </a:r>
          </a:p>
          <a:p>
            <a:pPr marL="685800" lvl="1" indent="-228600">
              <a:buFont typeface="Arial" panose="020B0604020202020204" pitchFamily="34" charset="0"/>
              <a:buChar char="•"/>
            </a:pPr>
            <a:r>
              <a:rPr lang="en-US" baseline="0" dirty="0" smtClean="0"/>
              <a:t>However, the largest cost component of foreign lending is the cost of hedging. A currency hedge (in the form of a real exchange rate liquidity facility) which would manage currency fluctuations and volatility up to a pre-defined limit by providing a standby line of credit can help address this problem. </a:t>
            </a:r>
          </a:p>
          <a:p>
            <a:pPr marL="228600" lvl="0" indent="-228600">
              <a:buFont typeface="+mj-lt"/>
              <a:buAutoNum type="arabicPeriod"/>
            </a:pPr>
            <a:r>
              <a:rPr lang="en-US" baseline="0" dirty="0" smtClean="0"/>
              <a:t>Implementation feasibility for IDFs and PCGs is high since the regulatory framework is conducive to such financial mechanisms and they have already been used to mobilize funds for infrastructure in the past. Implementation feasibility is moderate for government bonds, partial risk guarantees and currency hedge since they would require the government’s cooperation and there is no precedent for such instruments successfully being implemented for renewable energy in India. </a:t>
            </a:r>
            <a:endParaRPr lang="en-US" dirty="0"/>
          </a:p>
        </p:txBody>
      </p:sp>
      <p:sp>
        <p:nvSpPr>
          <p:cNvPr id="4" name="Slide Number Placeholder 3"/>
          <p:cNvSpPr>
            <a:spLocks noGrp="1"/>
          </p:cNvSpPr>
          <p:nvPr>
            <p:ph type="sldNum" sz="quarter" idx="10"/>
          </p:nvPr>
        </p:nvSpPr>
        <p:spPr/>
        <p:txBody>
          <a:bodyPr/>
          <a:lstStyle/>
          <a:p>
            <a:fld id="{F836D90A-FED9-4ABF-9DEA-31C889F2879C}" type="slidenum">
              <a:rPr lang="en-US" smtClean="0"/>
              <a:t>17</a:t>
            </a:fld>
            <a:endParaRPr lang="en-US"/>
          </a:p>
        </p:txBody>
      </p:sp>
    </p:spTree>
    <p:extLst>
      <p:ext uri="{BB962C8B-B14F-4D97-AF65-F5344CB8AC3E}">
        <p14:creationId xmlns:p14="http://schemas.microsoft.com/office/powerpoint/2010/main" val="1113519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35FDB39-CA99-B041-AE10-7F09E0AD3409}" type="datetimeFigureOut">
              <a:rPr lang="en-US" smtClean="0"/>
              <a:t>5/30/15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483594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FDB39-CA99-B041-AE10-7F09E0AD3409}" type="datetimeFigureOut">
              <a:rPr lang="en-US" smtClean="0"/>
              <a:t>5/30/15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3692378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FDB39-CA99-B041-AE10-7F09E0AD3409}" type="datetimeFigureOut">
              <a:rPr lang="en-US" smtClean="0"/>
              <a:t>5/30/15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3010991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5FDB39-CA99-B041-AE10-7F09E0AD3409}" type="datetimeFigureOut">
              <a:rPr lang="en-US" smtClean="0"/>
              <a:t>5/30/15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1156175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5FDB39-CA99-B041-AE10-7F09E0AD3409}" type="datetimeFigureOut">
              <a:rPr lang="en-US" smtClean="0"/>
              <a:t>5/30/15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2664667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5FDB39-CA99-B041-AE10-7F09E0AD3409}" type="datetimeFigureOut">
              <a:rPr lang="en-US" smtClean="0"/>
              <a:t>5/30/15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159297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35FDB39-CA99-B041-AE10-7F09E0AD3409}" type="datetimeFigureOut">
              <a:rPr lang="en-US" smtClean="0"/>
              <a:t>5/30/15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236154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35FDB39-CA99-B041-AE10-7F09E0AD3409}" type="datetimeFigureOut">
              <a:rPr lang="en-US" smtClean="0"/>
              <a:t>5/30/15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884766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5FDB39-CA99-B041-AE10-7F09E0AD3409}" type="datetimeFigureOut">
              <a:rPr lang="en-US" smtClean="0"/>
              <a:t>5/30/15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40844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FDB39-CA99-B041-AE10-7F09E0AD3409}" type="datetimeFigureOut">
              <a:rPr lang="en-US" smtClean="0"/>
              <a:t>5/30/15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4128678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5FDB39-CA99-B041-AE10-7F09E0AD3409}" type="datetimeFigureOut">
              <a:rPr lang="en-US" smtClean="0"/>
              <a:t>5/30/15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A6D4AB-BC7B-014B-B0C2-32D1458208D4}" type="slidenum">
              <a:rPr lang="en-US" smtClean="0"/>
              <a:t>‹#›</a:t>
            </a:fld>
            <a:endParaRPr lang="en-US"/>
          </a:p>
        </p:txBody>
      </p:sp>
    </p:spTree>
    <p:extLst>
      <p:ext uri="{BB962C8B-B14F-4D97-AF65-F5344CB8AC3E}">
        <p14:creationId xmlns:p14="http://schemas.microsoft.com/office/powerpoint/2010/main" val="264286688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5FDB39-CA99-B041-AE10-7F09E0AD3409}" type="datetimeFigureOut">
              <a:rPr lang="en-US" smtClean="0"/>
              <a:t>5/30/15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A6D4AB-BC7B-014B-B0C2-32D1458208D4}" type="slidenum">
              <a:rPr lang="en-US" smtClean="0"/>
              <a:t>‹#›</a:t>
            </a:fld>
            <a:endParaRPr lang="en-US"/>
          </a:p>
        </p:txBody>
      </p:sp>
    </p:spTree>
    <p:extLst>
      <p:ext uri="{BB962C8B-B14F-4D97-AF65-F5344CB8AC3E}">
        <p14:creationId xmlns:p14="http://schemas.microsoft.com/office/powerpoint/2010/main" val="2367051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8.xml"/><Relationship Id="rId5" Type="http://schemas.openxmlformats.org/officeDocument/2006/relationships/image" Target="../media/image6.png"/><Relationship Id="rId1" Type="http://schemas.openxmlformats.org/officeDocument/2006/relationships/tags" Target="../tags/tag10.xml"/><Relationship Id="rId2" Type="http://schemas.openxmlformats.org/officeDocument/2006/relationships/tags" Target="../tags/tag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chart" Target="../charts/chart6.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1.xml"/><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chart" Target="../charts/chart4.xml"/><Relationship Id="rId5" Type="http://schemas.openxmlformats.org/officeDocument/2006/relationships/chart" Target="../charts/chart5.xml"/><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PI_cover_pag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35954"/>
          </a:xfrm>
          <a:prstGeom prst="rect">
            <a:avLst/>
          </a:prstGeom>
        </p:spPr>
      </p:pic>
      <p:sp>
        <p:nvSpPr>
          <p:cNvPr id="3" name="Title 1"/>
          <p:cNvSpPr txBox="1">
            <a:spLocks/>
          </p:cNvSpPr>
          <p:nvPr/>
        </p:nvSpPr>
        <p:spPr>
          <a:xfrm>
            <a:off x="685800" y="901700"/>
            <a:ext cx="7772400" cy="1981200"/>
          </a:xfrm>
          <a:prstGeom prst="rect">
            <a:avLst/>
          </a:prstGeom>
        </p:spPr>
        <p:txBody>
          <a:bodyPr>
            <a:normAutofit/>
          </a:bodyPr>
          <a:lstStyle>
            <a:lvl1pPr algn="ctr" defTabSz="457200" rtl="0" eaLnBrk="1" latinLnBrk="0" hangingPunct="1">
              <a:spcBef>
                <a:spcPct val="0"/>
              </a:spcBef>
              <a:buNone/>
              <a:defRPr sz="4000" b="0" i="0" kern="1200">
                <a:solidFill>
                  <a:srgbClr val="F0542B"/>
                </a:solidFill>
                <a:latin typeface="+mj-lt"/>
                <a:ea typeface="+mj-ea"/>
                <a:cs typeface="Cronos Pro"/>
              </a:defRPr>
            </a:lvl1pPr>
          </a:lstStyle>
          <a:p>
            <a:r>
              <a:rPr lang="en-US" sz="4800" dirty="0">
                <a:solidFill>
                  <a:srgbClr val="FF0000"/>
                </a:solidFill>
              </a:rPr>
              <a:t>Policy and Climate:</a:t>
            </a:r>
            <a:r>
              <a:rPr lang="en-US" dirty="0">
                <a:solidFill>
                  <a:srgbClr val="FF0000"/>
                </a:solidFill>
              </a:rPr>
              <a:t/>
            </a:r>
            <a:br>
              <a:rPr lang="en-US" dirty="0">
                <a:solidFill>
                  <a:srgbClr val="FF0000"/>
                </a:solidFill>
              </a:rPr>
            </a:br>
            <a:r>
              <a:rPr lang="en-US" sz="4800" dirty="0">
                <a:solidFill>
                  <a:schemeClr val="tx1"/>
                </a:solidFill>
              </a:rPr>
              <a:t>The State of Global Play</a:t>
            </a:r>
          </a:p>
        </p:txBody>
      </p:sp>
      <p:sp>
        <p:nvSpPr>
          <p:cNvPr id="4" name="Content Placeholder 8"/>
          <p:cNvSpPr txBox="1">
            <a:spLocks/>
          </p:cNvSpPr>
          <p:nvPr/>
        </p:nvSpPr>
        <p:spPr>
          <a:xfrm>
            <a:off x="1375569" y="2882900"/>
            <a:ext cx="6392862" cy="1968500"/>
          </a:xfrm>
          <a:prstGeom prst="rect">
            <a:avLst/>
          </a:prstGeom>
        </p:spPr>
        <p:txBody>
          <a:bodyPr>
            <a:normAutofit/>
          </a:bodyPr>
          <a:lstStyle>
            <a:lvl1pPr marL="0" indent="0" algn="ctr" defTabSz="457200" rtl="0" eaLnBrk="1" latinLnBrk="0" hangingPunct="1">
              <a:spcBef>
                <a:spcPct val="20000"/>
              </a:spcBef>
              <a:buFont typeface="+mj-lt"/>
              <a:buNone/>
              <a:defRPr sz="2000" kern="1200">
                <a:solidFill>
                  <a:srgbClr val="7D7875"/>
                </a:solidFill>
                <a:latin typeface="+mj-lt"/>
                <a:ea typeface="+mn-ea"/>
                <a:cs typeface="Cronos Pro"/>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200" dirty="0" smtClean="0">
                <a:latin typeface="+mn-lt"/>
              </a:rPr>
              <a:t>Thomas </a:t>
            </a:r>
            <a:r>
              <a:rPr lang="en-US" sz="3200" dirty="0">
                <a:latin typeface="+mn-lt"/>
              </a:rPr>
              <a:t>C. Heller</a:t>
            </a:r>
          </a:p>
          <a:p>
            <a:r>
              <a:rPr lang="en-US" sz="3200" dirty="0" smtClean="0">
                <a:latin typeface="+mn-lt"/>
              </a:rPr>
              <a:t>Stanford Investment</a:t>
            </a:r>
          </a:p>
          <a:p>
            <a:r>
              <a:rPr lang="en-US" sz="3200" dirty="0" smtClean="0">
                <a:latin typeface="+mn-lt"/>
              </a:rPr>
              <a:t>June </a:t>
            </a:r>
            <a:r>
              <a:rPr lang="en-US" sz="3200" dirty="0">
                <a:latin typeface="+mn-lt"/>
              </a:rPr>
              <a:t>3</a:t>
            </a:r>
            <a:r>
              <a:rPr lang="en-US" sz="3200" dirty="0" smtClean="0">
                <a:latin typeface="+mn-lt"/>
              </a:rPr>
              <a:t>, 2015</a:t>
            </a:r>
            <a:endParaRPr lang="en-US" sz="3200" dirty="0">
              <a:latin typeface="+mn-lt"/>
            </a:endParaRPr>
          </a:p>
        </p:txBody>
      </p:sp>
      <p:sp>
        <p:nvSpPr>
          <p:cNvPr id="5" name="TextBox 4"/>
          <p:cNvSpPr txBox="1"/>
          <p:nvPr/>
        </p:nvSpPr>
        <p:spPr>
          <a:xfrm>
            <a:off x="4766758" y="5685546"/>
            <a:ext cx="1549400" cy="830997"/>
          </a:xfrm>
          <a:prstGeom prst="rect">
            <a:avLst/>
          </a:prstGeom>
          <a:noFill/>
        </p:spPr>
        <p:txBody>
          <a:bodyPr wrap="square" rtlCol="0">
            <a:spAutoFit/>
          </a:bodyPr>
          <a:lstStyle/>
          <a:p>
            <a:r>
              <a:rPr lang="en-US" sz="800" smtClean="0">
                <a:solidFill>
                  <a:srgbClr val="7D7875"/>
                </a:solidFill>
                <a:latin typeface="+mn-lt"/>
                <a:cs typeface="Arial"/>
              </a:rPr>
              <a:t>BRAZIL</a:t>
            </a:r>
            <a:endParaRPr lang="en-US" sz="800" dirty="0" smtClean="0">
              <a:solidFill>
                <a:srgbClr val="7D7875"/>
              </a:solidFill>
              <a:latin typeface="+mn-lt"/>
              <a:cs typeface="Arial"/>
            </a:endParaRPr>
          </a:p>
          <a:p>
            <a:r>
              <a:rPr lang="en-US" sz="800" smtClean="0">
                <a:solidFill>
                  <a:srgbClr val="7D7875"/>
                </a:solidFill>
                <a:latin typeface="+mn-lt"/>
                <a:cs typeface="Arial"/>
              </a:rPr>
              <a:t>CHINA</a:t>
            </a:r>
            <a:endParaRPr lang="en-US" sz="800" dirty="0" smtClean="0">
              <a:solidFill>
                <a:srgbClr val="7D7875"/>
              </a:solidFill>
              <a:latin typeface="+mn-lt"/>
              <a:cs typeface="Arial"/>
            </a:endParaRPr>
          </a:p>
          <a:p>
            <a:r>
              <a:rPr lang="en-US" sz="800" smtClean="0">
                <a:solidFill>
                  <a:srgbClr val="7D7875"/>
                </a:solidFill>
                <a:latin typeface="+mn-lt"/>
                <a:cs typeface="Arial"/>
              </a:rPr>
              <a:t>EUROPE</a:t>
            </a:r>
          </a:p>
          <a:p>
            <a:r>
              <a:rPr lang="en-US" sz="800" baseline="0" smtClean="0">
                <a:solidFill>
                  <a:srgbClr val="7D7875"/>
                </a:solidFill>
                <a:latin typeface="+mn-lt"/>
                <a:cs typeface="Arial"/>
              </a:rPr>
              <a:t>INDIA</a:t>
            </a:r>
          </a:p>
          <a:p>
            <a:r>
              <a:rPr lang="en-US" sz="800" baseline="0" smtClean="0">
                <a:solidFill>
                  <a:srgbClr val="7D7875"/>
                </a:solidFill>
                <a:latin typeface="+mn-lt"/>
                <a:cs typeface="Arial"/>
              </a:rPr>
              <a:t>INDONESIA</a:t>
            </a:r>
            <a:endParaRPr lang="en-US" sz="800" baseline="0" dirty="0" smtClean="0">
              <a:solidFill>
                <a:srgbClr val="7D7875"/>
              </a:solidFill>
              <a:latin typeface="+mn-lt"/>
              <a:cs typeface="Arial"/>
            </a:endParaRPr>
          </a:p>
          <a:p>
            <a:r>
              <a:rPr lang="en-US" sz="800" baseline="0" smtClean="0">
                <a:solidFill>
                  <a:srgbClr val="EF562B"/>
                </a:solidFill>
                <a:latin typeface="+mn-lt"/>
                <a:cs typeface="Arial"/>
              </a:rPr>
              <a:t>UNITED STATES</a:t>
            </a:r>
            <a:endParaRPr lang="en-US" sz="800" baseline="0" dirty="0" smtClean="0">
              <a:solidFill>
                <a:srgbClr val="EF562B"/>
              </a:solidFill>
              <a:latin typeface="+mn-lt"/>
              <a:cs typeface="Arial"/>
            </a:endParaRPr>
          </a:p>
        </p:txBody>
      </p:sp>
      <p:sp>
        <p:nvSpPr>
          <p:cNvPr id="6" name="TextBox 5"/>
          <p:cNvSpPr txBox="1"/>
          <p:nvPr/>
        </p:nvSpPr>
        <p:spPr>
          <a:xfrm>
            <a:off x="7044283" y="5729090"/>
            <a:ext cx="1981200" cy="584775"/>
          </a:xfrm>
          <a:prstGeom prst="rect">
            <a:avLst/>
          </a:prstGeom>
          <a:noFill/>
        </p:spPr>
        <p:txBody>
          <a:bodyPr wrap="square" rtlCol="0">
            <a:spAutoFit/>
          </a:bodyPr>
          <a:lstStyle/>
          <a:p>
            <a:r>
              <a:rPr lang="en-US" sz="800" dirty="0" smtClean="0">
                <a:solidFill>
                  <a:srgbClr val="7D7875"/>
                </a:solidFill>
                <a:latin typeface="+mn-lt"/>
                <a:cs typeface="Arial"/>
              </a:rPr>
              <a:t>235 Montgomery</a:t>
            </a:r>
            <a:r>
              <a:rPr lang="en-US" sz="800" baseline="0" dirty="0" smtClean="0">
                <a:solidFill>
                  <a:srgbClr val="7D7875"/>
                </a:solidFill>
                <a:latin typeface="+mn-lt"/>
                <a:cs typeface="Arial"/>
              </a:rPr>
              <a:t> St. 13th Floor</a:t>
            </a:r>
          </a:p>
          <a:p>
            <a:r>
              <a:rPr lang="en-US" sz="800" baseline="0" dirty="0" smtClean="0">
                <a:solidFill>
                  <a:srgbClr val="7D7875"/>
                </a:solidFill>
                <a:latin typeface="+mn-lt"/>
                <a:cs typeface="Arial"/>
              </a:rPr>
              <a:t>San Francisco, CA</a:t>
            </a:r>
          </a:p>
          <a:p>
            <a:r>
              <a:rPr lang="en-US" sz="800" baseline="0" dirty="0" smtClean="0">
                <a:solidFill>
                  <a:srgbClr val="7D7875"/>
                </a:solidFill>
                <a:latin typeface="+mn-lt"/>
                <a:cs typeface="Arial"/>
              </a:rPr>
              <a:t>94104, USA</a:t>
            </a:r>
          </a:p>
          <a:p>
            <a:r>
              <a:rPr lang="en-US" sz="800" u="sng" baseline="0" dirty="0" err="1" smtClean="0">
                <a:solidFill>
                  <a:srgbClr val="EF562B"/>
                </a:solidFill>
                <a:latin typeface="+mn-lt"/>
                <a:cs typeface="Arial"/>
              </a:rPr>
              <a:t>climatepolicyinitiative.org</a:t>
            </a:r>
            <a:endParaRPr lang="en-US" sz="800" u="sng" dirty="0">
              <a:solidFill>
                <a:srgbClr val="EF562B"/>
              </a:solidFill>
              <a:latin typeface="+mn-lt"/>
              <a:cs typeface="Arial"/>
            </a:endParaRPr>
          </a:p>
        </p:txBody>
      </p:sp>
      <p:cxnSp>
        <p:nvCxnSpPr>
          <p:cNvPr id="7" name="Straight Connector 6"/>
          <p:cNvCxnSpPr/>
          <p:nvPr/>
        </p:nvCxnSpPr>
        <p:spPr>
          <a:xfrm>
            <a:off x="4749827"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10418" y="5655728"/>
            <a:ext cx="0" cy="854610"/>
          </a:xfrm>
          <a:prstGeom prst="line">
            <a:avLst/>
          </a:prstGeom>
          <a:ln w="9525">
            <a:solidFill>
              <a:srgbClr val="7D7875"/>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045547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200" dirty="0">
                <a:latin typeface="Candara" panose="020E0502030303020204" pitchFamily="34" charset="0"/>
              </a:rPr>
              <a:t>Several issues with current renewable energy offerings reduce the value of these investments to institutions</a:t>
            </a:r>
          </a:p>
        </p:txBody>
      </p:sp>
      <p:sp>
        <p:nvSpPr>
          <p:cNvPr id="3" name="Slide Number Placeholder 2"/>
          <p:cNvSpPr>
            <a:spLocks noGrp="1"/>
          </p:cNvSpPr>
          <p:nvPr>
            <p:ph type="sldNum" sz="quarter" idx="4294967295"/>
          </p:nvPr>
        </p:nvSpPr>
        <p:spPr>
          <a:xfrm>
            <a:off x="3505200" y="6644422"/>
            <a:ext cx="2133600" cy="213580"/>
          </a:xfrm>
          <a:prstGeom prst="rect">
            <a:avLst/>
          </a:prstGeom>
        </p:spPr>
        <p:txBody>
          <a:bodyPr lIns="82909" tIns="41454" rIns="82909" bIns="41454"/>
          <a:lstStyle/>
          <a:p>
            <a:fld id="{C517CF7D-1E57-4570-A5AD-3D36A607E50F}" type="slidenum">
              <a:rPr lang="en-US" smtClean="0">
                <a:solidFill>
                  <a:prstClr val="black">
                    <a:tint val="75000"/>
                  </a:prstClr>
                </a:solidFill>
              </a:rPr>
              <a:pPr/>
              <a:t>10</a:t>
            </a:fld>
            <a:endParaRPr lang="en-US">
              <a:solidFill>
                <a:prstClr val="black">
                  <a:tint val="75000"/>
                </a:prstClr>
              </a:solidFill>
            </a:endParaRPr>
          </a:p>
        </p:txBody>
      </p:sp>
      <p:sp>
        <p:nvSpPr>
          <p:cNvPr id="17" name="TextBox 16"/>
          <p:cNvSpPr txBox="1"/>
          <p:nvPr/>
        </p:nvSpPr>
        <p:spPr>
          <a:xfrm>
            <a:off x="2743202" y="5181605"/>
            <a:ext cx="6101867" cy="719990"/>
          </a:xfrm>
          <a:prstGeom prst="rect">
            <a:avLst/>
          </a:prstGeom>
          <a:noFill/>
        </p:spPr>
        <p:txBody>
          <a:bodyPr wrap="square" lIns="81606" tIns="40802" rIns="81606" bIns="40802" rtlCol="0">
            <a:spAutoFit/>
          </a:bodyPr>
          <a:lstStyle/>
          <a:p>
            <a:r>
              <a:rPr lang="en-US" sz="1000" dirty="0"/>
              <a:t>Most assets are currently owned or financed by incumbents or intermediaries (banks, utilities) with objectives that are not aligned with institutional or renewable energy needs. Asset managers/ infrastructure funds often ask for high fees that are justified through active management (buying and selling assets) that reduces the liability hedging value of renewable energy ownership.</a:t>
            </a:r>
          </a:p>
        </p:txBody>
      </p:sp>
      <p:sp>
        <p:nvSpPr>
          <p:cNvPr id="18" name="TextBox 17"/>
          <p:cNvSpPr txBox="1"/>
          <p:nvPr/>
        </p:nvSpPr>
        <p:spPr>
          <a:xfrm>
            <a:off x="2743201" y="4304405"/>
            <a:ext cx="6181112" cy="561293"/>
          </a:xfrm>
          <a:prstGeom prst="rect">
            <a:avLst/>
          </a:prstGeom>
          <a:noFill/>
        </p:spPr>
        <p:txBody>
          <a:bodyPr wrap="square" lIns="81606" tIns="40802" rIns="81606" bIns="40802" rtlCol="0">
            <a:spAutoFit/>
          </a:bodyPr>
          <a:lstStyle/>
          <a:p>
            <a:r>
              <a:rPr lang="en-US" sz="1000" dirty="0"/>
              <a:t>Regulation can exclude or discourage investors that are not immersed in the industry, may induce risks or may require risk management techniques that favor incumbents.  Policy support and analysis is often necessary to achieve optimum value.</a:t>
            </a:r>
          </a:p>
        </p:txBody>
      </p:sp>
      <p:sp>
        <p:nvSpPr>
          <p:cNvPr id="19" name="TextBox 18"/>
          <p:cNvSpPr txBox="1"/>
          <p:nvPr/>
        </p:nvSpPr>
        <p:spPr>
          <a:xfrm>
            <a:off x="2743201" y="3352804"/>
            <a:ext cx="6181112" cy="561293"/>
          </a:xfrm>
          <a:prstGeom prst="rect">
            <a:avLst/>
          </a:prstGeom>
          <a:noFill/>
        </p:spPr>
        <p:txBody>
          <a:bodyPr wrap="square" lIns="81606" tIns="40802" rIns="81606" bIns="40802" rtlCol="0">
            <a:spAutoFit/>
          </a:bodyPr>
          <a:lstStyle/>
          <a:p>
            <a:r>
              <a:rPr lang="en-US" sz="1000" dirty="0"/>
              <a:t>Many projects seem too small to justify transactions costs (requiring aggregation and bundling) or may be too large for a single investor (requiring syndication or an intermediary). A shortage of projects in the “sweet spot” creates competition which pushes down returns.</a:t>
            </a:r>
          </a:p>
        </p:txBody>
      </p:sp>
      <p:sp>
        <p:nvSpPr>
          <p:cNvPr id="20" name="TextBox 19"/>
          <p:cNvSpPr txBox="1"/>
          <p:nvPr/>
        </p:nvSpPr>
        <p:spPr>
          <a:xfrm>
            <a:off x="2743202" y="2438404"/>
            <a:ext cx="6101867" cy="561293"/>
          </a:xfrm>
          <a:prstGeom prst="rect">
            <a:avLst/>
          </a:prstGeom>
          <a:noFill/>
        </p:spPr>
        <p:txBody>
          <a:bodyPr wrap="square" lIns="81606" tIns="40802" rIns="81606" bIns="40802" rtlCol="0">
            <a:spAutoFit/>
          </a:bodyPr>
          <a:lstStyle/>
          <a:p>
            <a:r>
              <a:rPr lang="en-US" sz="1000" dirty="0"/>
              <a:t>Direct investment can be expensive as transactions take time and require highly skilled and expensive resources. The higher return of direct investment may only justify the cost for investors seeking to make multiple high value investments over which team costs can be spread. </a:t>
            </a:r>
          </a:p>
        </p:txBody>
      </p:sp>
      <p:sp>
        <p:nvSpPr>
          <p:cNvPr id="21" name="TextBox 20"/>
          <p:cNvSpPr txBox="1"/>
          <p:nvPr/>
        </p:nvSpPr>
        <p:spPr>
          <a:xfrm>
            <a:off x="2749065" y="1565699"/>
            <a:ext cx="6254261" cy="561293"/>
          </a:xfrm>
          <a:prstGeom prst="rect">
            <a:avLst/>
          </a:prstGeom>
          <a:noFill/>
        </p:spPr>
        <p:txBody>
          <a:bodyPr wrap="square" lIns="81606" tIns="40802" rIns="81606" bIns="40802" rtlCol="0">
            <a:spAutoFit/>
          </a:bodyPr>
          <a:lstStyle/>
          <a:p>
            <a:r>
              <a:rPr lang="en-US" sz="1000" dirty="0"/>
              <a:t>Direct investments in projects can be difficult to sell if unexpected cash needs arise. This illiquidity can discourage investors or limit its share in the portfolio. Illiquidity can also raise costs as investors may need to offset illiquid investments with very liquid, but lower return, assets elsewhere in the portfolio.</a:t>
            </a:r>
          </a:p>
        </p:txBody>
      </p:sp>
      <p:sp>
        <p:nvSpPr>
          <p:cNvPr id="22" name="TextBox 21"/>
          <p:cNvSpPr txBox="1"/>
          <p:nvPr/>
        </p:nvSpPr>
        <p:spPr>
          <a:xfrm>
            <a:off x="304801" y="1082047"/>
            <a:ext cx="2514600" cy="302967"/>
          </a:xfrm>
          <a:prstGeom prst="rect">
            <a:avLst/>
          </a:prstGeom>
          <a:noFill/>
        </p:spPr>
        <p:txBody>
          <a:bodyPr wrap="square" lIns="81606" tIns="40802" rIns="81606" bIns="40802" rtlCol="0">
            <a:spAutoFit/>
          </a:bodyPr>
          <a:lstStyle/>
          <a:p>
            <a:pPr algn="ctr"/>
            <a:r>
              <a:rPr lang="en-US" sz="1400" b="1" i="1" dirty="0">
                <a:solidFill>
                  <a:srgbClr val="C00000"/>
                </a:solidFill>
              </a:rPr>
              <a:t>Issue with current offerings</a:t>
            </a:r>
          </a:p>
        </p:txBody>
      </p:sp>
      <p:sp>
        <p:nvSpPr>
          <p:cNvPr id="34" name="Rectangle 33"/>
          <p:cNvSpPr/>
          <p:nvPr/>
        </p:nvSpPr>
        <p:spPr>
          <a:xfrm>
            <a:off x="533400" y="1575437"/>
            <a:ext cx="2057400" cy="685800"/>
          </a:xfrm>
          <a:prstGeom prst="rect">
            <a:avLst/>
          </a:prstGeom>
          <a:solidFill>
            <a:srgbClr val="C0504D"/>
          </a:solidFill>
          <a:ln w="38100" cmpd="sng">
            <a:no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35" name="TextBox 34"/>
          <p:cNvSpPr txBox="1"/>
          <p:nvPr/>
        </p:nvSpPr>
        <p:spPr>
          <a:xfrm>
            <a:off x="533400" y="1673078"/>
            <a:ext cx="2057400" cy="460303"/>
          </a:xfrm>
          <a:prstGeom prst="rect">
            <a:avLst/>
          </a:prstGeom>
          <a:noFill/>
        </p:spPr>
        <p:txBody>
          <a:bodyPr wrap="square" lIns="81606" tIns="40802" rIns="81606" bIns="40802" rtlCol="0">
            <a:spAutoFit/>
          </a:bodyPr>
          <a:lstStyle/>
          <a:p>
            <a:pPr algn="ctr"/>
            <a:r>
              <a:rPr lang="en-US" sz="1200" dirty="0">
                <a:solidFill>
                  <a:schemeClr val="bg1"/>
                </a:solidFill>
              </a:rPr>
              <a:t>Illiquid infrastructure investments</a:t>
            </a:r>
          </a:p>
        </p:txBody>
      </p:sp>
      <p:sp>
        <p:nvSpPr>
          <p:cNvPr id="36" name="Rectangle 35"/>
          <p:cNvSpPr/>
          <p:nvPr/>
        </p:nvSpPr>
        <p:spPr>
          <a:xfrm>
            <a:off x="521971" y="2504109"/>
            <a:ext cx="2057400" cy="685800"/>
          </a:xfrm>
          <a:prstGeom prst="rect">
            <a:avLst/>
          </a:prstGeom>
          <a:solidFill>
            <a:srgbClr val="C0504D"/>
          </a:solidFill>
          <a:ln w="38100" cmpd="sng">
            <a:no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37" name="Rectangle 36"/>
          <p:cNvSpPr/>
          <p:nvPr/>
        </p:nvSpPr>
        <p:spPr>
          <a:xfrm>
            <a:off x="521971" y="3414237"/>
            <a:ext cx="2057400" cy="685800"/>
          </a:xfrm>
          <a:prstGeom prst="rect">
            <a:avLst/>
          </a:prstGeom>
          <a:solidFill>
            <a:srgbClr val="C0504D"/>
          </a:solidFill>
          <a:ln w="38100" cmpd="sng">
            <a:no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38" name="TextBox 37"/>
          <p:cNvSpPr txBox="1"/>
          <p:nvPr/>
        </p:nvSpPr>
        <p:spPr>
          <a:xfrm>
            <a:off x="521971" y="2702740"/>
            <a:ext cx="2057400" cy="272753"/>
          </a:xfrm>
          <a:prstGeom prst="rect">
            <a:avLst/>
          </a:prstGeom>
          <a:noFill/>
        </p:spPr>
        <p:txBody>
          <a:bodyPr wrap="square" lIns="81606" tIns="40802" rIns="81606" bIns="40802" rtlCol="0">
            <a:spAutoFit/>
          </a:bodyPr>
          <a:lstStyle/>
          <a:p>
            <a:pPr algn="ctr"/>
            <a:r>
              <a:rPr lang="en-US" sz="1200" dirty="0">
                <a:solidFill>
                  <a:schemeClr val="bg1"/>
                </a:solidFill>
              </a:rPr>
              <a:t>High transaction costs</a:t>
            </a:r>
          </a:p>
        </p:txBody>
      </p:sp>
      <p:sp>
        <p:nvSpPr>
          <p:cNvPr id="39" name="Rectangle 38"/>
          <p:cNvSpPr/>
          <p:nvPr/>
        </p:nvSpPr>
        <p:spPr>
          <a:xfrm>
            <a:off x="521971" y="4329099"/>
            <a:ext cx="2057400" cy="685800"/>
          </a:xfrm>
          <a:prstGeom prst="rect">
            <a:avLst/>
          </a:prstGeom>
          <a:solidFill>
            <a:srgbClr val="C0504D"/>
          </a:solidFill>
          <a:ln w="38100" cmpd="sng">
            <a:no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40" name="TextBox 39"/>
          <p:cNvSpPr txBox="1"/>
          <p:nvPr/>
        </p:nvSpPr>
        <p:spPr>
          <a:xfrm>
            <a:off x="533400" y="4426741"/>
            <a:ext cx="2057400" cy="460303"/>
          </a:xfrm>
          <a:prstGeom prst="rect">
            <a:avLst/>
          </a:prstGeom>
          <a:noFill/>
        </p:spPr>
        <p:txBody>
          <a:bodyPr wrap="square" lIns="81606" tIns="40802" rIns="81606" bIns="40802" rtlCol="0">
            <a:spAutoFit/>
          </a:bodyPr>
          <a:lstStyle/>
          <a:p>
            <a:pPr algn="ctr"/>
            <a:r>
              <a:rPr lang="en-US" sz="1200" dirty="0">
                <a:solidFill>
                  <a:schemeClr val="bg1"/>
                </a:solidFill>
              </a:rPr>
              <a:t>Market/regulatory barriers and risks</a:t>
            </a:r>
          </a:p>
        </p:txBody>
      </p:sp>
      <p:sp>
        <p:nvSpPr>
          <p:cNvPr id="41" name="Rectangle 40"/>
          <p:cNvSpPr/>
          <p:nvPr/>
        </p:nvSpPr>
        <p:spPr>
          <a:xfrm>
            <a:off x="521971" y="5233037"/>
            <a:ext cx="2057400" cy="685800"/>
          </a:xfrm>
          <a:prstGeom prst="rect">
            <a:avLst/>
          </a:prstGeom>
          <a:solidFill>
            <a:srgbClr val="C0504D"/>
          </a:solidFill>
          <a:ln w="38100" cmpd="sng">
            <a:no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42" name="TextBox 41"/>
          <p:cNvSpPr txBox="1"/>
          <p:nvPr/>
        </p:nvSpPr>
        <p:spPr>
          <a:xfrm>
            <a:off x="386715" y="5330678"/>
            <a:ext cx="2350771" cy="460303"/>
          </a:xfrm>
          <a:prstGeom prst="rect">
            <a:avLst/>
          </a:prstGeom>
          <a:noFill/>
        </p:spPr>
        <p:txBody>
          <a:bodyPr wrap="square" lIns="81606" tIns="40802" rIns="81606" bIns="40802" rtlCol="0">
            <a:spAutoFit/>
          </a:bodyPr>
          <a:lstStyle/>
          <a:p>
            <a:pPr algn="ctr"/>
            <a:r>
              <a:rPr lang="en-US" sz="1200" dirty="0">
                <a:solidFill>
                  <a:schemeClr val="bg1"/>
                </a:solidFill>
              </a:rPr>
              <a:t>Asset owner objectives misaligned with institutions</a:t>
            </a:r>
          </a:p>
        </p:txBody>
      </p:sp>
      <p:sp>
        <p:nvSpPr>
          <p:cNvPr id="43" name="TextBox 42"/>
          <p:cNvSpPr txBox="1"/>
          <p:nvPr/>
        </p:nvSpPr>
        <p:spPr>
          <a:xfrm>
            <a:off x="521971" y="3511879"/>
            <a:ext cx="2057400" cy="460303"/>
          </a:xfrm>
          <a:prstGeom prst="rect">
            <a:avLst/>
          </a:prstGeom>
          <a:noFill/>
        </p:spPr>
        <p:txBody>
          <a:bodyPr wrap="square" lIns="0" tIns="40802" rIns="0" bIns="40802" rtlCol="0">
            <a:spAutoFit/>
          </a:bodyPr>
          <a:lstStyle/>
          <a:p>
            <a:pPr algn="ctr"/>
            <a:r>
              <a:rPr lang="en-US" sz="1200" dirty="0">
                <a:solidFill>
                  <a:schemeClr val="bg1"/>
                </a:solidFill>
              </a:rPr>
              <a:t>Insufficient projects suitable for direct investment</a:t>
            </a:r>
          </a:p>
        </p:txBody>
      </p:sp>
    </p:spTree>
    <p:custDataLst>
      <p:tags r:id="rId1"/>
    </p:custDataLst>
    <p:extLst>
      <p:ext uri="{BB962C8B-B14F-4D97-AF65-F5344CB8AC3E}">
        <p14:creationId xmlns:p14="http://schemas.microsoft.com/office/powerpoint/2010/main" val="41732083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200" dirty="0">
                <a:latin typeface="Candara" panose="020E0502030303020204" pitchFamily="34" charset="0"/>
              </a:rPr>
              <a:t>Properly addressing these issues could create value for institutional investors, project sponsors and energy consumers</a:t>
            </a:r>
          </a:p>
        </p:txBody>
      </p:sp>
      <p:sp>
        <p:nvSpPr>
          <p:cNvPr id="3" name="Slide Number Placeholder 2"/>
          <p:cNvSpPr>
            <a:spLocks noGrp="1"/>
          </p:cNvSpPr>
          <p:nvPr>
            <p:ph type="sldNum" sz="quarter" idx="4294967295"/>
          </p:nvPr>
        </p:nvSpPr>
        <p:spPr>
          <a:xfrm>
            <a:off x="3505200" y="6644422"/>
            <a:ext cx="2133600" cy="213580"/>
          </a:xfrm>
          <a:prstGeom prst="rect">
            <a:avLst/>
          </a:prstGeom>
        </p:spPr>
        <p:txBody>
          <a:bodyPr lIns="82909" tIns="41454" rIns="82909" bIns="41454"/>
          <a:lstStyle/>
          <a:p>
            <a:fld id="{C517CF7D-1E57-4570-A5AD-3D36A607E50F}" type="slidenum">
              <a:rPr lang="en-US" smtClean="0">
                <a:solidFill>
                  <a:prstClr val="black">
                    <a:tint val="75000"/>
                  </a:prstClr>
                </a:solidFill>
              </a:rPr>
              <a:pPr/>
              <a:t>11</a:t>
            </a:fld>
            <a:endParaRPr lang="en-US">
              <a:solidFill>
                <a:prstClr val="black">
                  <a:tint val="75000"/>
                </a:prstClr>
              </a:solidFill>
            </a:endParaRPr>
          </a:p>
        </p:txBody>
      </p:sp>
      <p:sp>
        <p:nvSpPr>
          <p:cNvPr id="6" name="Rectangle 5"/>
          <p:cNvSpPr/>
          <p:nvPr/>
        </p:nvSpPr>
        <p:spPr>
          <a:xfrm>
            <a:off x="533400" y="1575437"/>
            <a:ext cx="2057400" cy="685800"/>
          </a:xfrm>
          <a:prstGeom prst="rect">
            <a:avLst/>
          </a:prstGeom>
          <a:solidFill>
            <a:schemeClr val="bg1">
              <a:lumMod val="95000"/>
            </a:schemeClr>
          </a:solidFill>
          <a:ln w="127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7" name="TextBox 6"/>
          <p:cNvSpPr txBox="1"/>
          <p:nvPr/>
        </p:nvSpPr>
        <p:spPr>
          <a:xfrm>
            <a:off x="533400" y="1673078"/>
            <a:ext cx="2057400" cy="460303"/>
          </a:xfrm>
          <a:prstGeom prst="rect">
            <a:avLst/>
          </a:prstGeom>
          <a:noFill/>
        </p:spPr>
        <p:txBody>
          <a:bodyPr wrap="square" lIns="81606" tIns="40802" rIns="81606" bIns="40802" rtlCol="0">
            <a:spAutoFit/>
          </a:bodyPr>
          <a:lstStyle/>
          <a:p>
            <a:pPr algn="ctr"/>
            <a:r>
              <a:rPr lang="en-US" sz="1200" dirty="0">
                <a:solidFill>
                  <a:schemeClr val="tx1">
                    <a:lumMod val="50000"/>
                    <a:lumOff val="50000"/>
                  </a:schemeClr>
                </a:solidFill>
              </a:rPr>
              <a:t>Illiquid infrastructure investments</a:t>
            </a:r>
          </a:p>
        </p:txBody>
      </p:sp>
      <p:sp>
        <p:nvSpPr>
          <p:cNvPr id="8" name="Rectangle 7"/>
          <p:cNvSpPr/>
          <p:nvPr/>
        </p:nvSpPr>
        <p:spPr>
          <a:xfrm>
            <a:off x="521971" y="2504109"/>
            <a:ext cx="2057400" cy="685800"/>
          </a:xfrm>
          <a:prstGeom prst="rect">
            <a:avLst/>
          </a:prstGeom>
          <a:solidFill>
            <a:schemeClr val="bg1">
              <a:lumMod val="95000"/>
            </a:schemeClr>
          </a:solidFill>
          <a:ln w="127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9" name="Rectangle 8"/>
          <p:cNvSpPr/>
          <p:nvPr/>
        </p:nvSpPr>
        <p:spPr>
          <a:xfrm>
            <a:off x="521971" y="3414237"/>
            <a:ext cx="2057400" cy="685800"/>
          </a:xfrm>
          <a:prstGeom prst="rect">
            <a:avLst/>
          </a:prstGeom>
          <a:solidFill>
            <a:schemeClr val="bg1">
              <a:lumMod val="95000"/>
            </a:schemeClr>
          </a:solidFill>
          <a:ln w="127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10" name="TextBox 9"/>
          <p:cNvSpPr txBox="1"/>
          <p:nvPr/>
        </p:nvSpPr>
        <p:spPr>
          <a:xfrm>
            <a:off x="521971" y="2702740"/>
            <a:ext cx="2057400" cy="272753"/>
          </a:xfrm>
          <a:prstGeom prst="rect">
            <a:avLst/>
          </a:prstGeom>
          <a:noFill/>
        </p:spPr>
        <p:txBody>
          <a:bodyPr wrap="square" lIns="81606" tIns="40802" rIns="81606" bIns="40802" rtlCol="0">
            <a:spAutoFit/>
          </a:bodyPr>
          <a:lstStyle/>
          <a:p>
            <a:pPr algn="ctr"/>
            <a:r>
              <a:rPr lang="en-US" sz="1200" dirty="0">
                <a:solidFill>
                  <a:schemeClr val="tx1">
                    <a:lumMod val="50000"/>
                    <a:lumOff val="50000"/>
                  </a:schemeClr>
                </a:solidFill>
              </a:rPr>
              <a:t>High transaction costs</a:t>
            </a:r>
          </a:p>
        </p:txBody>
      </p:sp>
      <p:sp>
        <p:nvSpPr>
          <p:cNvPr id="12" name="Rectangle 11"/>
          <p:cNvSpPr/>
          <p:nvPr/>
        </p:nvSpPr>
        <p:spPr>
          <a:xfrm>
            <a:off x="521971" y="4329099"/>
            <a:ext cx="2057400" cy="685800"/>
          </a:xfrm>
          <a:prstGeom prst="rect">
            <a:avLst/>
          </a:prstGeom>
          <a:solidFill>
            <a:schemeClr val="bg1">
              <a:lumMod val="95000"/>
            </a:schemeClr>
          </a:solidFill>
          <a:ln w="127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13" name="TextBox 12"/>
          <p:cNvSpPr txBox="1"/>
          <p:nvPr/>
        </p:nvSpPr>
        <p:spPr>
          <a:xfrm>
            <a:off x="533400" y="4426741"/>
            <a:ext cx="2057400" cy="460303"/>
          </a:xfrm>
          <a:prstGeom prst="rect">
            <a:avLst/>
          </a:prstGeom>
          <a:noFill/>
        </p:spPr>
        <p:txBody>
          <a:bodyPr wrap="square" lIns="81606" tIns="40802" rIns="81606" bIns="40802" rtlCol="0">
            <a:spAutoFit/>
          </a:bodyPr>
          <a:lstStyle/>
          <a:p>
            <a:pPr algn="ctr"/>
            <a:r>
              <a:rPr lang="en-US" sz="1200" dirty="0">
                <a:solidFill>
                  <a:schemeClr val="tx1">
                    <a:lumMod val="50000"/>
                    <a:lumOff val="50000"/>
                  </a:schemeClr>
                </a:solidFill>
              </a:rPr>
              <a:t>Market/regulatory barriers and risks</a:t>
            </a:r>
          </a:p>
        </p:txBody>
      </p:sp>
      <p:sp>
        <p:nvSpPr>
          <p:cNvPr id="15" name="Rectangle 14"/>
          <p:cNvSpPr/>
          <p:nvPr/>
        </p:nvSpPr>
        <p:spPr>
          <a:xfrm>
            <a:off x="521971" y="5233037"/>
            <a:ext cx="2057400" cy="685800"/>
          </a:xfrm>
          <a:prstGeom prst="rect">
            <a:avLst/>
          </a:prstGeom>
          <a:solidFill>
            <a:schemeClr val="bg1">
              <a:lumMod val="95000"/>
            </a:schemeClr>
          </a:solidFill>
          <a:ln w="127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36" name="Rectangle 35"/>
          <p:cNvSpPr/>
          <p:nvPr/>
        </p:nvSpPr>
        <p:spPr>
          <a:xfrm>
            <a:off x="2818784" y="1609253"/>
            <a:ext cx="3034420" cy="618173"/>
          </a:xfrm>
          <a:custGeom>
            <a:avLst/>
            <a:gdLst/>
            <a:ahLst/>
            <a:cxnLst/>
            <a:rect l="l" t="t" r="r" b="b"/>
            <a:pathLst>
              <a:path w="2799887" h="685801">
                <a:moveTo>
                  <a:pt x="0" y="0"/>
                </a:moveTo>
                <a:lnTo>
                  <a:pt x="2590800" y="0"/>
                </a:lnTo>
                <a:lnTo>
                  <a:pt x="2590800" y="1"/>
                </a:lnTo>
                <a:lnTo>
                  <a:pt x="2799887" y="347660"/>
                </a:lnTo>
                <a:lnTo>
                  <a:pt x="2590800" y="685800"/>
                </a:lnTo>
                <a:lnTo>
                  <a:pt x="2590800" y="685800"/>
                </a:lnTo>
                <a:lnTo>
                  <a:pt x="2590800" y="685800"/>
                </a:lnTo>
                <a:lnTo>
                  <a:pt x="2590800" y="685801"/>
                </a:lnTo>
                <a:lnTo>
                  <a:pt x="2590800" y="685800"/>
                </a:lnTo>
                <a:lnTo>
                  <a:pt x="0" y="685800"/>
                </a:lnTo>
                <a:lnTo>
                  <a:pt x="209087" y="347660"/>
                </a:lnTo>
                <a:lnTo>
                  <a:pt x="0" y="1"/>
                </a:lnTo>
                <a:close/>
              </a:path>
            </a:pathLst>
          </a:custGeom>
          <a:solidFill>
            <a:schemeClr val="accent2"/>
          </a:solidFill>
          <a:ln w="19050" cmpd="sng">
            <a:noFill/>
            <a:prstDash val="solid"/>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42" name="TextBox 41"/>
          <p:cNvSpPr txBox="1"/>
          <p:nvPr/>
        </p:nvSpPr>
        <p:spPr>
          <a:xfrm>
            <a:off x="304801" y="1070617"/>
            <a:ext cx="2514600" cy="302967"/>
          </a:xfrm>
          <a:prstGeom prst="rect">
            <a:avLst/>
          </a:prstGeom>
          <a:noFill/>
        </p:spPr>
        <p:txBody>
          <a:bodyPr wrap="square" lIns="81606" tIns="40802" rIns="81606" bIns="40802" rtlCol="0">
            <a:spAutoFit/>
          </a:bodyPr>
          <a:lstStyle/>
          <a:p>
            <a:pPr algn="ctr"/>
            <a:r>
              <a:rPr lang="en-US" sz="1400" i="1" dirty="0">
                <a:solidFill>
                  <a:schemeClr val="bg1">
                    <a:lumMod val="50000"/>
                  </a:schemeClr>
                </a:solidFill>
              </a:rPr>
              <a:t>Issue with current offerings</a:t>
            </a:r>
          </a:p>
        </p:txBody>
      </p:sp>
      <p:sp>
        <p:nvSpPr>
          <p:cNvPr id="43" name="TextBox 42"/>
          <p:cNvSpPr txBox="1"/>
          <p:nvPr/>
        </p:nvSpPr>
        <p:spPr>
          <a:xfrm>
            <a:off x="3091579" y="1070617"/>
            <a:ext cx="2514600" cy="302967"/>
          </a:xfrm>
          <a:prstGeom prst="rect">
            <a:avLst/>
          </a:prstGeom>
          <a:noFill/>
        </p:spPr>
        <p:txBody>
          <a:bodyPr wrap="square" lIns="81606" tIns="40802" rIns="81606" bIns="40802" rtlCol="0">
            <a:spAutoFit/>
          </a:bodyPr>
          <a:lstStyle/>
          <a:p>
            <a:pPr algn="ctr"/>
            <a:r>
              <a:rPr lang="en-US" sz="1400" b="1" i="1" dirty="0">
                <a:solidFill>
                  <a:schemeClr val="accent2"/>
                </a:solidFill>
              </a:rPr>
              <a:t>Pathway to value creation</a:t>
            </a:r>
          </a:p>
        </p:txBody>
      </p:sp>
      <p:sp>
        <p:nvSpPr>
          <p:cNvPr id="44" name="TextBox 43"/>
          <p:cNvSpPr txBox="1"/>
          <p:nvPr/>
        </p:nvSpPr>
        <p:spPr>
          <a:xfrm>
            <a:off x="3127119" y="1673078"/>
            <a:ext cx="2499963" cy="460303"/>
          </a:xfrm>
          <a:prstGeom prst="rect">
            <a:avLst/>
          </a:prstGeom>
          <a:noFill/>
        </p:spPr>
        <p:txBody>
          <a:bodyPr wrap="square" lIns="81606" tIns="40802" rIns="81606" bIns="40802" rtlCol="0">
            <a:spAutoFit/>
          </a:bodyPr>
          <a:lstStyle/>
          <a:p>
            <a:pPr algn="ctr"/>
            <a:r>
              <a:rPr lang="en-US" sz="1200" i="1" dirty="0">
                <a:solidFill>
                  <a:schemeClr val="bg1"/>
                </a:solidFill>
              </a:rPr>
              <a:t>Create liquidity through</a:t>
            </a:r>
            <a:br>
              <a:rPr lang="en-US" sz="1200" i="1" dirty="0">
                <a:solidFill>
                  <a:schemeClr val="bg1"/>
                </a:solidFill>
              </a:rPr>
            </a:br>
            <a:r>
              <a:rPr lang="en-US" sz="1200" i="1" dirty="0">
                <a:solidFill>
                  <a:schemeClr val="bg1"/>
                </a:solidFill>
              </a:rPr>
              <a:t>structuring of investment vehicle</a:t>
            </a:r>
          </a:p>
        </p:txBody>
      </p:sp>
      <p:sp>
        <p:nvSpPr>
          <p:cNvPr id="45" name="Rectangle 35"/>
          <p:cNvSpPr/>
          <p:nvPr/>
        </p:nvSpPr>
        <p:spPr>
          <a:xfrm>
            <a:off x="2818784" y="2537926"/>
            <a:ext cx="3034420" cy="618173"/>
          </a:xfrm>
          <a:custGeom>
            <a:avLst/>
            <a:gdLst/>
            <a:ahLst/>
            <a:cxnLst/>
            <a:rect l="l" t="t" r="r" b="b"/>
            <a:pathLst>
              <a:path w="2799887" h="685801">
                <a:moveTo>
                  <a:pt x="0" y="0"/>
                </a:moveTo>
                <a:lnTo>
                  <a:pt x="2590800" y="0"/>
                </a:lnTo>
                <a:lnTo>
                  <a:pt x="2590800" y="1"/>
                </a:lnTo>
                <a:lnTo>
                  <a:pt x="2799887" y="347660"/>
                </a:lnTo>
                <a:lnTo>
                  <a:pt x="2590800" y="685800"/>
                </a:lnTo>
                <a:lnTo>
                  <a:pt x="2590800" y="685800"/>
                </a:lnTo>
                <a:lnTo>
                  <a:pt x="2590800" y="685800"/>
                </a:lnTo>
                <a:lnTo>
                  <a:pt x="2590800" y="685801"/>
                </a:lnTo>
                <a:lnTo>
                  <a:pt x="2590800" y="685800"/>
                </a:lnTo>
                <a:lnTo>
                  <a:pt x="0" y="685800"/>
                </a:lnTo>
                <a:lnTo>
                  <a:pt x="209087" y="347660"/>
                </a:lnTo>
                <a:lnTo>
                  <a:pt x="0" y="1"/>
                </a:lnTo>
                <a:close/>
              </a:path>
            </a:pathLst>
          </a:custGeom>
          <a:solidFill>
            <a:schemeClr val="accent2"/>
          </a:solidFill>
          <a:ln w="19050" cmpd="sng">
            <a:noFill/>
            <a:prstDash val="solid"/>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46" name="TextBox 45"/>
          <p:cNvSpPr txBox="1"/>
          <p:nvPr/>
        </p:nvSpPr>
        <p:spPr>
          <a:xfrm>
            <a:off x="2984744" y="2601751"/>
            <a:ext cx="2799887" cy="460303"/>
          </a:xfrm>
          <a:prstGeom prst="rect">
            <a:avLst/>
          </a:prstGeom>
          <a:noFill/>
        </p:spPr>
        <p:txBody>
          <a:bodyPr wrap="square" lIns="81606" tIns="40802" rIns="81606" bIns="40802" rtlCol="0">
            <a:spAutoFit/>
          </a:bodyPr>
          <a:lstStyle/>
          <a:p>
            <a:pPr algn="ctr"/>
            <a:r>
              <a:rPr lang="en-US" sz="1200" i="1" dirty="0">
                <a:solidFill>
                  <a:schemeClr val="bg1"/>
                </a:solidFill>
              </a:rPr>
              <a:t>Share transactions costs among investors and develop new methods </a:t>
            </a:r>
          </a:p>
        </p:txBody>
      </p:sp>
      <p:sp>
        <p:nvSpPr>
          <p:cNvPr id="47" name="Rectangle 35"/>
          <p:cNvSpPr/>
          <p:nvPr/>
        </p:nvSpPr>
        <p:spPr>
          <a:xfrm>
            <a:off x="2818781" y="3448054"/>
            <a:ext cx="3034420" cy="618173"/>
          </a:xfrm>
          <a:custGeom>
            <a:avLst/>
            <a:gdLst/>
            <a:ahLst/>
            <a:cxnLst/>
            <a:rect l="l" t="t" r="r" b="b"/>
            <a:pathLst>
              <a:path w="2799887" h="685801">
                <a:moveTo>
                  <a:pt x="0" y="0"/>
                </a:moveTo>
                <a:lnTo>
                  <a:pt x="2590800" y="0"/>
                </a:lnTo>
                <a:lnTo>
                  <a:pt x="2590800" y="1"/>
                </a:lnTo>
                <a:lnTo>
                  <a:pt x="2799887" y="347660"/>
                </a:lnTo>
                <a:lnTo>
                  <a:pt x="2590800" y="685800"/>
                </a:lnTo>
                <a:lnTo>
                  <a:pt x="2590800" y="685800"/>
                </a:lnTo>
                <a:lnTo>
                  <a:pt x="2590800" y="685800"/>
                </a:lnTo>
                <a:lnTo>
                  <a:pt x="2590800" y="685801"/>
                </a:lnTo>
                <a:lnTo>
                  <a:pt x="2590800" y="685800"/>
                </a:lnTo>
                <a:lnTo>
                  <a:pt x="0" y="685800"/>
                </a:lnTo>
                <a:lnTo>
                  <a:pt x="209087" y="347660"/>
                </a:lnTo>
                <a:lnTo>
                  <a:pt x="0" y="1"/>
                </a:lnTo>
                <a:close/>
              </a:path>
            </a:pathLst>
          </a:custGeom>
          <a:solidFill>
            <a:schemeClr val="accent2"/>
          </a:solidFill>
          <a:ln w="19050" cmpd="sng">
            <a:noFill/>
            <a:prstDash val="solid"/>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48" name="TextBox 47"/>
          <p:cNvSpPr txBox="1"/>
          <p:nvPr/>
        </p:nvSpPr>
        <p:spPr>
          <a:xfrm>
            <a:off x="2960370" y="3511879"/>
            <a:ext cx="2799887" cy="460303"/>
          </a:xfrm>
          <a:prstGeom prst="rect">
            <a:avLst/>
          </a:prstGeom>
          <a:noFill/>
        </p:spPr>
        <p:txBody>
          <a:bodyPr wrap="square" lIns="81606" tIns="40802" rIns="81606" bIns="40802" rtlCol="0">
            <a:spAutoFit/>
          </a:bodyPr>
          <a:lstStyle/>
          <a:p>
            <a:pPr algn="ctr"/>
            <a:r>
              <a:rPr lang="en-US" sz="1200" i="1" dirty="0">
                <a:solidFill>
                  <a:schemeClr val="bg1"/>
                </a:solidFill>
              </a:rPr>
              <a:t>Create systems to access a larger pool</a:t>
            </a:r>
            <a:br>
              <a:rPr lang="en-US" sz="1200" i="1" dirty="0">
                <a:solidFill>
                  <a:schemeClr val="bg1"/>
                </a:solidFill>
              </a:rPr>
            </a:br>
            <a:r>
              <a:rPr lang="en-US" sz="1200" i="1" dirty="0">
                <a:solidFill>
                  <a:schemeClr val="bg1"/>
                </a:solidFill>
              </a:rPr>
              <a:t>of projects (both large and small)</a:t>
            </a:r>
          </a:p>
        </p:txBody>
      </p:sp>
      <p:sp>
        <p:nvSpPr>
          <p:cNvPr id="49" name="Rectangle 35"/>
          <p:cNvSpPr/>
          <p:nvPr/>
        </p:nvSpPr>
        <p:spPr>
          <a:xfrm>
            <a:off x="2818785" y="4362916"/>
            <a:ext cx="3034420" cy="618173"/>
          </a:xfrm>
          <a:custGeom>
            <a:avLst/>
            <a:gdLst/>
            <a:ahLst/>
            <a:cxnLst/>
            <a:rect l="l" t="t" r="r" b="b"/>
            <a:pathLst>
              <a:path w="2799887" h="685801">
                <a:moveTo>
                  <a:pt x="0" y="0"/>
                </a:moveTo>
                <a:lnTo>
                  <a:pt x="2590800" y="0"/>
                </a:lnTo>
                <a:lnTo>
                  <a:pt x="2590800" y="1"/>
                </a:lnTo>
                <a:lnTo>
                  <a:pt x="2799887" y="347660"/>
                </a:lnTo>
                <a:lnTo>
                  <a:pt x="2590800" y="685800"/>
                </a:lnTo>
                <a:lnTo>
                  <a:pt x="2590800" y="685800"/>
                </a:lnTo>
                <a:lnTo>
                  <a:pt x="2590800" y="685800"/>
                </a:lnTo>
                <a:lnTo>
                  <a:pt x="2590800" y="685801"/>
                </a:lnTo>
                <a:lnTo>
                  <a:pt x="2590800" y="685800"/>
                </a:lnTo>
                <a:lnTo>
                  <a:pt x="0" y="685800"/>
                </a:lnTo>
                <a:lnTo>
                  <a:pt x="209087" y="347660"/>
                </a:lnTo>
                <a:lnTo>
                  <a:pt x="0" y="1"/>
                </a:lnTo>
                <a:close/>
              </a:path>
            </a:pathLst>
          </a:custGeom>
          <a:solidFill>
            <a:schemeClr val="accent2"/>
          </a:solidFill>
          <a:ln w="19050" cmpd="sng">
            <a:noFill/>
            <a:prstDash val="solid"/>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50" name="TextBox 49"/>
          <p:cNvSpPr txBox="1"/>
          <p:nvPr/>
        </p:nvSpPr>
        <p:spPr>
          <a:xfrm>
            <a:off x="2948938" y="4426741"/>
            <a:ext cx="2799887" cy="460303"/>
          </a:xfrm>
          <a:prstGeom prst="rect">
            <a:avLst/>
          </a:prstGeom>
          <a:noFill/>
        </p:spPr>
        <p:txBody>
          <a:bodyPr wrap="square" lIns="81606" tIns="40802" rIns="81606" bIns="40802" rtlCol="0">
            <a:spAutoFit/>
          </a:bodyPr>
          <a:lstStyle/>
          <a:p>
            <a:pPr algn="ctr"/>
            <a:r>
              <a:rPr lang="en-US" sz="1200" i="1" dirty="0">
                <a:solidFill>
                  <a:schemeClr val="bg1"/>
                </a:solidFill>
              </a:rPr>
              <a:t>Diversify across regimes and develop active policy/regulatory management</a:t>
            </a:r>
          </a:p>
        </p:txBody>
      </p:sp>
      <p:sp>
        <p:nvSpPr>
          <p:cNvPr id="51" name="Rectangle 35"/>
          <p:cNvSpPr/>
          <p:nvPr/>
        </p:nvSpPr>
        <p:spPr>
          <a:xfrm>
            <a:off x="2818786" y="5266853"/>
            <a:ext cx="3034420" cy="618173"/>
          </a:xfrm>
          <a:custGeom>
            <a:avLst/>
            <a:gdLst/>
            <a:ahLst/>
            <a:cxnLst/>
            <a:rect l="l" t="t" r="r" b="b"/>
            <a:pathLst>
              <a:path w="2799887" h="685801">
                <a:moveTo>
                  <a:pt x="0" y="0"/>
                </a:moveTo>
                <a:lnTo>
                  <a:pt x="2590800" y="0"/>
                </a:lnTo>
                <a:lnTo>
                  <a:pt x="2590800" y="1"/>
                </a:lnTo>
                <a:lnTo>
                  <a:pt x="2799887" y="347660"/>
                </a:lnTo>
                <a:lnTo>
                  <a:pt x="2590800" y="685800"/>
                </a:lnTo>
                <a:lnTo>
                  <a:pt x="2590800" y="685800"/>
                </a:lnTo>
                <a:lnTo>
                  <a:pt x="2590800" y="685800"/>
                </a:lnTo>
                <a:lnTo>
                  <a:pt x="2590800" y="685801"/>
                </a:lnTo>
                <a:lnTo>
                  <a:pt x="2590800" y="685800"/>
                </a:lnTo>
                <a:lnTo>
                  <a:pt x="0" y="685800"/>
                </a:lnTo>
                <a:lnTo>
                  <a:pt x="209087" y="347660"/>
                </a:lnTo>
                <a:lnTo>
                  <a:pt x="0" y="1"/>
                </a:lnTo>
                <a:close/>
              </a:path>
            </a:pathLst>
          </a:custGeom>
          <a:solidFill>
            <a:schemeClr val="accent2"/>
          </a:solidFill>
          <a:ln w="19050" cmpd="sng">
            <a:noFill/>
            <a:prstDash val="solid"/>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52" name="TextBox 51"/>
          <p:cNvSpPr txBox="1"/>
          <p:nvPr/>
        </p:nvSpPr>
        <p:spPr>
          <a:xfrm>
            <a:off x="2948938" y="5330678"/>
            <a:ext cx="2799887" cy="460303"/>
          </a:xfrm>
          <a:prstGeom prst="rect">
            <a:avLst/>
          </a:prstGeom>
          <a:noFill/>
        </p:spPr>
        <p:txBody>
          <a:bodyPr wrap="square" lIns="81606" tIns="40802" rIns="81606" bIns="40802" rtlCol="0">
            <a:spAutoFit/>
          </a:bodyPr>
          <a:lstStyle/>
          <a:p>
            <a:pPr algn="ctr"/>
            <a:r>
              <a:rPr lang="en-US" sz="1200" i="1" dirty="0">
                <a:solidFill>
                  <a:schemeClr val="bg1"/>
                </a:solidFill>
              </a:rPr>
              <a:t>Disintermediate banks/utilities and</a:t>
            </a:r>
            <a:br>
              <a:rPr lang="en-US" sz="1200" i="1" dirty="0">
                <a:solidFill>
                  <a:schemeClr val="bg1"/>
                </a:solidFill>
              </a:rPr>
            </a:br>
            <a:r>
              <a:rPr lang="en-US" sz="1200" i="1" dirty="0">
                <a:solidFill>
                  <a:schemeClr val="bg1"/>
                </a:solidFill>
              </a:rPr>
              <a:t>tailor investment for Institutions</a:t>
            </a:r>
          </a:p>
        </p:txBody>
      </p:sp>
      <p:sp>
        <p:nvSpPr>
          <p:cNvPr id="53" name="Rectangle 52"/>
          <p:cNvSpPr/>
          <p:nvPr/>
        </p:nvSpPr>
        <p:spPr>
          <a:xfrm>
            <a:off x="6084573" y="1575438"/>
            <a:ext cx="2628900" cy="4343400"/>
          </a:xfrm>
          <a:prstGeom prst="rect">
            <a:avLst/>
          </a:prstGeom>
          <a:noFill/>
          <a:ln w="38100" cmpd="sng">
            <a:solidFill>
              <a:schemeClr val="accent3"/>
            </a:solidFill>
            <a:prstDash val="sysDash"/>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54" name="TextBox 53"/>
          <p:cNvSpPr txBox="1"/>
          <p:nvPr/>
        </p:nvSpPr>
        <p:spPr>
          <a:xfrm>
            <a:off x="6132198" y="3473027"/>
            <a:ext cx="2533651" cy="548227"/>
          </a:xfrm>
          <a:prstGeom prst="rect">
            <a:avLst/>
          </a:prstGeom>
          <a:noFill/>
        </p:spPr>
        <p:txBody>
          <a:bodyPr wrap="square" lIns="81606" tIns="40802" rIns="81606" bIns="40802" rtlCol="0">
            <a:spAutoFit/>
          </a:bodyPr>
          <a:lstStyle/>
          <a:p>
            <a:pPr algn="ctr"/>
            <a:r>
              <a:rPr lang="en-US" sz="1500" b="1" dirty="0">
                <a:solidFill>
                  <a:schemeClr val="bg1">
                    <a:lumMod val="50000"/>
                  </a:schemeClr>
                </a:solidFill>
              </a:rPr>
              <a:t>Value creation realized through new financial models</a:t>
            </a:r>
          </a:p>
        </p:txBody>
      </p:sp>
      <p:sp>
        <p:nvSpPr>
          <p:cNvPr id="55" name="TextBox 54"/>
          <p:cNvSpPr txBox="1"/>
          <p:nvPr/>
        </p:nvSpPr>
        <p:spPr>
          <a:xfrm>
            <a:off x="386715" y="5330678"/>
            <a:ext cx="2350771" cy="460303"/>
          </a:xfrm>
          <a:prstGeom prst="rect">
            <a:avLst/>
          </a:prstGeom>
          <a:noFill/>
        </p:spPr>
        <p:txBody>
          <a:bodyPr wrap="square" lIns="81606" tIns="40802" rIns="81606" bIns="40802" rtlCol="0">
            <a:spAutoFit/>
          </a:bodyPr>
          <a:lstStyle/>
          <a:p>
            <a:pPr algn="ctr"/>
            <a:r>
              <a:rPr lang="en-US" sz="1200" dirty="0">
                <a:solidFill>
                  <a:schemeClr val="tx1">
                    <a:lumMod val="50000"/>
                    <a:lumOff val="50000"/>
                  </a:schemeClr>
                </a:solidFill>
              </a:rPr>
              <a:t>Asset owner objectives misaligned with institutions</a:t>
            </a:r>
          </a:p>
        </p:txBody>
      </p:sp>
      <p:sp>
        <p:nvSpPr>
          <p:cNvPr id="56" name="TextBox 55"/>
          <p:cNvSpPr txBox="1"/>
          <p:nvPr/>
        </p:nvSpPr>
        <p:spPr>
          <a:xfrm>
            <a:off x="6153152" y="962889"/>
            <a:ext cx="2514600" cy="519373"/>
          </a:xfrm>
          <a:prstGeom prst="rect">
            <a:avLst/>
          </a:prstGeom>
          <a:noFill/>
        </p:spPr>
        <p:txBody>
          <a:bodyPr wrap="square" lIns="81606" tIns="40802" rIns="81606" bIns="40802" rtlCol="0">
            <a:spAutoFit/>
          </a:bodyPr>
          <a:lstStyle/>
          <a:p>
            <a:pPr algn="ctr"/>
            <a:r>
              <a:rPr lang="en-US" sz="1400" i="1" dirty="0">
                <a:solidFill>
                  <a:schemeClr val="bg1">
                    <a:lumMod val="50000"/>
                  </a:schemeClr>
                </a:solidFill>
              </a:rPr>
              <a:t>New investment models optimized for institutions</a:t>
            </a:r>
          </a:p>
        </p:txBody>
      </p:sp>
      <p:sp>
        <p:nvSpPr>
          <p:cNvPr id="29" name="TextBox 28"/>
          <p:cNvSpPr txBox="1"/>
          <p:nvPr/>
        </p:nvSpPr>
        <p:spPr>
          <a:xfrm>
            <a:off x="521971" y="3511879"/>
            <a:ext cx="2057400" cy="460303"/>
          </a:xfrm>
          <a:prstGeom prst="rect">
            <a:avLst/>
          </a:prstGeom>
          <a:noFill/>
        </p:spPr>
        <p:txBody>
          <a:bodyPr wrap="square" lIns="0" tIns="40802" rIns="0" bIns="40802" rtlCol="0">
            <a:spAutoFit/>
          </a:bodyPr>
          <a:lstStyle/>
          <a:p>
            <a:pPr algn="ctr"/>
            <a:r>
              <a:rPr lang="en-US" sz="1200" dirty="0">
                <a:solidFill>
                  <a:schemeClr val="tx1">
                    <a:lumMod val="50000"/>
                    <a:lumOff val="50000"/>
                  </a:schemeClr>
                </a:solidFill>
              </a:rPr>
              <a:t>Insufficient projects suitable for direct investment</a:t>
            </a:r>
          </a:p>
        </p:txBody>
      </p:sp>
    </p:spTree>
    <p:custDataLst>
      <p:tags r:id="rId1"/>
    </p:custDataLst>
    <p:extLst>
      <p:ext uri="{BB962C8B-B14F-4D97-AF65-F5344CB8AC3E}">
        <p14:creationId xmlns:p14="http://schemas.microsoft.com/office/powerpoint/2010/main" val="165901579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6153152" y="1563604"/>
            <a:ext cx="2514600" cy="722396"/>
          </a:xfrm>
          <a:prstGeom prst="rect">
            <a:avLst/>
          </a:prstGeom>
          <a:solidFill>
            <a:srgbClr val="C0504D"/>
          </a:solidFill>
          <a:ln w="38100" cmpd="sng">
            <a:no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38" name="Rectangle 37"/>
          <p:cNvSpPr/>
          <p:nvPr/>
        </p:nvSpPr>
        <p:spPr>
          <a:xfrm>
            <a:off x="6153152" y="4343404"/>
            <a:ext cx="2514600" cy="707263"/>
          </a:xfrm>
          <a:prstGeom prst="rect">
            <a:avLst/>
          </a:prstGeom>
          <a:solidFill>
            <a:srgbClr val="C0504D"/>
          </a:solidFill>
          <a:ln w="38100" cmpd="sng">
            <a:no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34" name="Rectangle 33"/>
          <p:cNvSpPr/>
          <p:nvPr/>
        </p:nvSpPr>
        <p:spPr>
          <a:xfrm>
            <a:off x="6153149" y="3402568"/>
            <a:ext cx="2503171" cy="712232"/>
          </a:xfrm>
          <a:prstGeom prst="rect">
            <a:avLst/>
          </a:prstGeom>
          <a:solidFill>
            <a:srgbClr val="C0504D"/>
          </a:solidFill>
          <a:ln w="38100" cmpd="sng">
            <a:no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32" name="TextBox 31"/>
          <p:cNvSpPr txBox="1"/>
          <p:nvPr/>
        </p:nvSpPr>
        <p:spPr>
          <a:xfrm>
            <a:off x="6141720" y="1563605"/>
            <a:ext cx="2514600" cy="647855"/>
          </a:xfrm>
          <a:prstGeom prst="rect">
            <a:avLst/>
          </a:prstGeom>
          <a:noFill/>
        </p:spPr>
        <p:txBody>
          <a:bodyPr wrap="square" lIns="81606" tIns="40802" rIns="81606" bIns="40802" rtlCol="0">
            <a:spAutoFit/>
          </a:bodyPr>
          <a:lstStyle/>
          <a:p>
            <a:pPr algn="ctr"/>
            <a:r>
              <a:rPr lang="en-US" sz="1200" dirty="0">
                <a:solidFill>
                  <a:schemeClr val="bg1"/>
                </a:solidFill>
              </a:rPr>
              <a:t>Develop new listed vehicles or create liquid market</a:t>
            </a:r>
          </a:p>
          <a:p>
            <a:pPr algn="ctr"/>
            <a:r>
              <a:rPr lang="en-US" sz="1200" dirty="0">
                <a:solidFill>
                  <a:schemeClr val="bg1"/>
                </a:solidFill>
              </a:rPr>
              <a:t>(e.g. </a:t>
            </a:r>
            <a:r>
              <a:rPr lang="en-US" sz="1200" dirty="0" err="1">
                <a:solidFill>
                  <a:schemeClr val="bg1"/>
                </a:solidFill>
              </a:rPr>
              <a:t>YieldCos</a:t>
            </a:r>
            <a:r>
              <a:rPr lang="en-US" sz="1200" dirty="0">
                <a:solidFill>
                  <a:schemeClr val="bg1"/>
                </a:solidFill>
              </a:rPr>
              <a:t>, Investment Trusts)</a:t>
            </a:r>
          </a:p>
        </p:txBody>
      </p:sp>
      <p:sp>
        <p:nvSpPr>
          <p:cNvPr id="39" name="TextBox 38"/>
          <p:cNvSpPr txBox="1"/>
          <p:nvPr/>
        </p:nvSpPr>
        <p:spPr>
          <a:xfrm>
            <a:off x="6062592" y="4311999"/>
            <a:ext cx="2659380" cy="460303"/>
          </a:xfrm>
          <a:prstGeom prst="rect">
            <a:avLst/>
          </a:prstGeom>
          <a:noFill/>
        </p:spPr>
        <p:txBody>
          <a:bodyPr wrap="square" lIns="81606" tIns="40802" rIns="81606" bIns="40802" rtlCol="0">
            <a:spAutoFit/>
          </a:bodyPr>
          <a:lstStyle/>
          <a:p>
            <a:pPr algn="ctr"/>
            <a:r>
              <a:rPr lang="en-US" sz="1200" dirty="0">
                <a:solidFill>
                  <a:schemeClr val="bg1"/>
                </a:solidFill>
              </a:rPr>
              <a:t>Investors working together could invest in a larger, more diverse set of projects</a:t>
            </a:r>
          </a:p>
        </p:txBody>
      </p:sp>
      <p:sp>
        <p:nvSpPr>
          <p:cNvPr id="4" name="Title 3"/>
          <p:cNvSpPr>
            <a:spLocks noGrp="1"/>
          </p:cNvSpPr>
          <p:nvPr>
            <p:ph type="title"/>
          </p:nvPr>
        </p:nvSpPr>
        <p:spPr/>
        <p:txBody>
          <a:bodyPr>
            <a:normAutofit/>
          </a:bodyPr>
          <a:lstStyle/>
          <a:p>
            <a:r>
              <a:rPr lang="en-US" sz="2200" dirty="0">
                <a:latin typeface="Candara" panose="020E0502030303020204" pitchFamily="34" charset="0"/>
              </a:rPr>
              <a:t>The key is to begin from the institutional investor perspective and develop new investment models optimized for their needs</a:t>
            </a:r>
          </a:p>
        </p:txBody>
      </p:sp>
      <p:sp>
        <p:nvSpPr>
          <p:cNvPr id="3" name="Slide Number Placeholder 2"/>
          <p:cNvSpPr>
            <a:spLocks noGrp="1"/>
          </p:cNvSpPr>
          <p:nvPr>
            <p:ph type="sldNum" sz="quarter" idx="4294967295"/>
          </p:nvPr>
        </p:nvSpPr>
        <p:spPr>
          <a:xfrm>
            <a:off x="3505200" y="6644422"/>
            <a:ext cx="2133600" cy="213580"/>
          </a:xfrm>
          <a:prstGeom prst="rect">
            <a:avLst/>
          </a:prstGeom>
        </p:spPr>
        <p:txBody>
          <a:bodyPr lIns="82909" tIns="41454" rIns="82909" bIns="41454"/>
          <a:lstStyle/>
          <a:p>
            <a:fld id="{C517CF7D-1E57-4570-A5AD-3D36A607E50F}" type="slidenum">
              <a:rPr lang="en-US" smtClean="0">
                <a:solidFill>
                  <a:prstClr val="black">
                    <a:tint val="75000"/>
                  </a:prstClr>
                </a:solidFill>
              </a:rPr>
              <a:pPr/>
              <a:t>12</a:t>
            </a:fld>
            <a:endParaRPr lang="en-US">
              <a:solidFill>
                <a:prstClr val="black">
                  <a:tint val="75000"/>
                </a:prstClr>
              </a:solidFill>
            </a:endParaRPr>
          </a:p>
        </p:txBody>
      </p:sp>
      <p:sp>
        <p:nvSpPr>
          <p:cNvPr id="42" name="TextBox 41"/>
          <p:cNvSpPr txBox="1"/>
          <p:nvPr/>
        </p:nvSpPr>
        <p:spPr>
          <a:xfrm>
            <a:off x="304801" y="1070617"/>
            <a:ext cx="2514600" cy="302967"/>
          </a:xfrm>
          <a:prstGeom prst="rect">
            <a:avLst/>
          </a:prstGeom>
          <a:noFill/>
        </p:spPr>
        <p:txBody>
          <a:bodyPr wrap="square" lIns="81606" tIns="40802" rIns="81606" bIns="40802" rtlCol="0">
            <a:spAutoFit/>
          </a:bodyPr>
          <a:lstStyle/>
          <a:p>
            <a:pPr algn="ctr"/>
            <a:r>
              <a:rPr lang="en-US" sz="1400" i="1" dirty="0">
                <a:solidFill>
                  <a:schemeClr val="bg1">
                    <a:lumMod val="50000"/>
                  </a:schemeClr>
                </a:solidFill>
              </a:rPr>
              <a:t>Issue with current offerings</a:t>
            </a:r>
          </a:p>
        </p:txBody>
      </p:sp>
      <p:sp>
        <p:nvSpPr>
          <p:cNvPr id="43" name="TextBox 42"/>
          <p:cNvSpPr txBox="1"/>
          <p:nvPr/>
        </p:nvSpPr>
        <p:spPr>
          <a:xfrm>
            <a:off x="3103014" y="1070617"/>
            <a:ext cx="2514600" cy="302967"/>
          </a:xfrm>
          <a:prstGeom prst="rect">
            <a:avLst/>
          </a:prstGeom>
          <a:noFill/>
        </p:spPr>
        <p:txBody>
          <a:bodyPr wrap="square" lIns="81606" tIns="40802" rIns="81606" bIns="40802" rtlCol="0">
            <a:spAutoFit/>
          </a:bodyPr>
          <a:lstStyle/>
          <a:p>
            <a:pPr algn="ctr"/>
            <a:r>
              <a:rPr lang="en-US" sz="1400" i="1" dirty="0">
                <a:solidFill>
                  <a:schemeClr val="bg1">
                    <a:lumMod val="50000"/>
                  </a:schemeClr>
                </a:solidFill>
              </a:rPr>
              <a:t>Pathway to value creation</a:t>
            </a:r>
          </a:p>
        </p:txBody>
      </p:sp>
      <p:sp>
        <p:nvSpPr>
          <p:cNvPr id="28" name="TextBox 27"/>
          <p:cNvSpPr txBox="1"/>
          <p:nvPr/>
        </p:nvSpPr>
        <p:spPr>
          <a:xfrm>
            <a:off x="6153152" y="962889"/>
            <a:ext cx="2514600" cy="519373"/>
          </a:xfrm>
          <a:prstGeom prst="rect">
            <a:avLst/>
          </a:prstGeom>
          <a:noFill/>
        </p:spPr>
        <p:txBody>
          <a:bodyPr wrap="square" lIns="81606" tIns="40802" rIns="81606" bIns="40802" rtlCol="0">
            <a:spAutoFit/>
          </a:bodyPr>
          <a:lstStyle/>
          <a:p>
            <a:pPr algn="ctr"/>
            <a:r>
              <a:rPr lang="en-US" sz="1400" b="1" i="1" dirty="0">
                <a:solidFill>
                  <a:schemeClr val="accent2"/>
                </a:solidFill>
              </a:rPr>
              <a:t>New investment models optimized for institutions</a:t>
            </a:r>
          </a:p>
        </p:txBody>
      </p:sp>
      <p:sp>
        <p:nvSpPr>
          <p:cNvPr id="33" name="Rectangle 32"/>
          <p:cNvSpPr/>
          <p:nvPr/>
        </p:nvSpPr>
        <p:spPr>
          <a:xfrm>
            <a:off x="6153152" y="2514600"/>
            <a:ext cx="2514600" cy="685800"/>
          </a:xfrm>
          <a:prstGeom prst="rect">
            <a:avLst/>
          </a:prstGeom>
          <a:solidFill>
            <a:srgbClr val="C0504D"/>
          </a:solidFill>
          <a:ln w="38100" cmpd="sng">
            <a:no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35" name="TextBox 34"/>
          <p:cNvSpPr txBox="1"/>
          <p:nvPr/>
        </p:nvSpPr>
        <p:spPr>
          <a:xfrm>
            <a:off x="6153149" y="2600980"/>
            <a:ext cx="2503171" cy="460303"/>
          </a:xfrm>
          <a:prstGeom prst="rect">
            <a:avLst/>
          </a:prstGeom>
          <a:noFill/>
        </p:spPr>
        <p:txBody>
          <a:bodyPr wrap="square" lIns="81606" tIns="40802" rIns="81606" bIns="40802" rtlCol="0">
            <a:spAutoFit/>
          </a:bodyPr>
          <a:lstStyle/>
          <a:p>
            <a:pPr algn="ctr"/>
            <a:r>
              <a:rPr lang="en-US" sz="1200" dirty="0">
                <a:solidFill>
                  <a:schemeClr val="bg1"/>
                </a:solidFill>
              </a:rPr>
              <a:t>An investment club could share costs to benefit members</a:t>
            </a:r>
          </a:p>
        </p:txBody>
      </p:sp>
      <p:sp>
        <p:nvSpPr>
          <p:cNvPr id="40" name="TextBox 39"/>
          <p:cNvSpPr txBox="1"/>
          <p:nvPr/>
        </p:nvSpPr>
        <p:spPr>
          <a:xfrm>
            <a:off x="6153152" y="5257802"/>
            <a:ext cx="2514600" cy="647855"/>
          </a:xfrm>
          <a:prstGeom prst="rect">
            <a:avLst/>
          </a:prstGeom>
          <a:solidFill>
            <a:srgbClr val="C0504D"/>
          </a:solidFill>
          <a:ln>
            <a:noFill/>
          </a:ln>
        </p:spPr>
        <p:txBody>
          <a:bodyPr wrap="square" lIns="81606" tIns="40802" rIns="81606" bIns="40802" rtlCol="0">
            <a:spAutoFit/>
          </a:bodyPr>
          <a:lstStyle/>
          <a:p>
            <a:pPr algn="ctr"/>
            <a:r>
              <a:rPr lang="en-US" sz="1200" dirty="0">
                <a:solidFill>
                  <a:schemeClr val="bg1"/>
                </a:solidFill>
              </a:rPr>
              <a:t>Investors structure investment vehicles with developers to meet their own investment needs</a:t>
            </a:r>
          </a:p>
        </p:txBody>
      </p:sp>
      <p:sp>
        <p:nvSpPr>
          <p:cNvPr id="37" name="TextBox 36"/>
          <p:cNvSpPr txBox="1"/>
          <p:nvPr/>
        </p:nvSpPr>
        <p:spPr>
          <a:xfrm>
            <a:off x="6153149" y="3402569"/>
            <a:ext cx="2503171" cy="647855"/>
          </a:xfrm>
          <a:prstGeom prst="rect">
            <a:avLst/>
          </a:prstGeom>
          <a:noFill/>
        </p:spPr>
        <p:txBody>
          <a:bodyPr wrap="square" lIns="81606" tIns="40802" rIns="81606" bIns="40802" rtlCol="0">
            <a:spAutoFit/>
          </a:bodyPr>
          <a:lstStyle/>
          <a:p>
            <a:pPr algn="ctr"/>
            <a:r>
              <a:rPr lang="en-US" sz="1200" dirty="0">
                <a:solidFill>
                  <a:schemeClr val="bg1"/>
                </a:solidFill>
              </a:rPr>
              <a:t>Large projects can be split among investors, while a consortium could aggregate small projects</a:t>
            </a:r>
          </a:p>
        </p:txBody>
      </p:sp>
      <p:sp>
        <p:nvSpPr>
          <p:cNvPr id="44" name="Rectangle 43"/>
          <p:cNvSpPr/>
          <p:nvPr/>
        </p:nvSpPr>
        <p:spPr>
          <a:xfrm>
            <a:off x="533400" y="1575437"/>
            <a:ext cx="2057400" cy="685800"/>
          </a:xfrm>
          <a:prstGeom prst="rect">
            <a:avLst/>
          </a:prstGeom>
          <a:solidFill>
            <a:schemeClr val="bg1">
              <a:lumMod val="95000"/>
            </a:schemeClr>
          </a:solidFill>
          <a:ln w="127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45" name="TextBox 44"/>
          <p:cNvSpPr txBox="1"/>
          <p:nvPr/>
        </p:nvSpPr>
        <p:spPr>
          <a:xfrm>
            <a:off x="533400" y="1673078"/>
            <a:ext cx="2057400" cy="460303"/>
          </a:xfrm>
          <a:prstGeom prst="rect">
            <a:avLst/>
          </a:prstGeom>
          <a:noFill/>
        </p:spPr>
        <p:txBody>
          <a:bodyPr wrap="square" lIns="81606" tIns="40802" rIns="81606" bIns="40802" rtlCol="0">
            <a:spAutoFit/>
          </a:bodyPr>
          <a:lstStyle/>
          <a:p>
            <a:pPr algn="ctr"/>
            <a:r>
              <a:rPr lang="en-US" sz="1200" dirty="0">
                <a:solidFill>
                  <a:schemeClr val="tx1">
                    <a:lumMod val="50000"/>
                    <a:lumOff val="50000"/>
                  </a:schemeClr>
                </a:solidFill>
              </a:rPr>
              <a:t>Illiquid infrastructure investments</a:t>
            </a:r>
          </a:p>
        </p:txBody>
      </p:sp>
      <p:sp>
        <p:nvSpPr>
          <p:cNvPr id="46" name="Rectangle 45"/>
          <p:cNvSpPr/>
          <p:nvPr/>
        </p:nvSpPr>
        <p:spPr>
          <a:xfrm>
            <a:off x="521971" y="2504109"/>
            <a:ext cx="2057400" cy="685800"/>
          </a:xfrm>
          <a:prstGeom prst="rect">
            <a:avLst/>
          </a:prstGeom>
          <a:solidFill>
            <a:schemeClr val="bg1">
              <a:lumMod val="95000"/>
            </a:schemeClr>
          </a:solidFill>
          <a:ln w="127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47" name="Rectangle 46"/>
          <p:cNvSpPr/>
          <p:nvPr/>
        </p:nvSpPr>
        <p:spPr>
          <a:xfrm>
            <a:off x="521971" y="3414237"/>
            <a:ext cx="2057400" cy="685800"/>
          </a:xfrm>
          <a:prstGeom prst="rect">
            <a:avLst/>
          </a:prstGeom>
          <a:solidFill>
            <a:schemeClr val="bg1">
              <a:lumMod val="95000"/>
            </a:schemeClr>
          </a:solidFill>
          <a:ln w="127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48" name="TextBox 47"/>
          <p:cNvSpPr txBox="1"/>
          <p:nvPr/>
        </p:nvSpPr>
        <p:spPr>
          <a:xfrm>
            <a:off x="521971" y="2702740"/>
            <a:ext cx="2057400" cy="272753"/>
          </a:xfrm>
          <a:prstGeom prst="rect">
            <a:avLst/>
          </a:prstGeom>
          <a:noFill/>
        </p:spPr>
        <p:txBody>
          <a:bodyPr wrap="square" lIns="81606" tIns="40802" rIns="81606" bIns="40802" rtlCol="0">
            <a:spAutoFit/>
          </a:bodyPr>
          <a:lstStyle/>
          <a:p>
            <a:pPr algn="ctr"/>
            <a:r>
              <a:rPr lang="en-US" sz="1200" dirty="0">
                <a:solidFill>
                  <a:schemeClr val="tx1">
                    <a:lumMod val="50000"/>
                    <a:lumOff val="50000"/>
                  </a:schemeClr>
                </a:solidFill>
              </a:rPr>
              <a:t>High transaction costs</a:t>
            </a:r>
          </a:p>
        </p:txBody>
      </p:sp>
      <p:sp>
        <p:nvSpPr>
          <p:cNvPr id="49" name="Rectangle 48"/>
          <p:cNvSpPr/>
          <p:nvPr/>
        </p:nvSpPr>
        <p:spPr>
          <a:xfrm>
            <a:off x="521971" y="4329099"/>
            <a:ext cx="2057400" cy="685800"/>
          </a:xfrm>
          <a:prstGeom prst="rect">
            <a:avLst/>
          </a:prstGeom>
          <a:solidFill>
            <a:schemeClr val="bg1">
              <a:lumMod val="95000"/>
            </a:schemeClr>
          </a:solidFill>
          <a:ln w="127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50" name="TextBox 49"/>
          <p:cNvSpPr txBox="1"/>
          <p:nvPr/>
        </p:nvSpPr>
        <p:spPr>
          <a:xfrm>
            <a:off x="533400" y="4426741"/>
            <a:ext cx="2057400" cy="460303"/>
          </a:xfrm>
          <a:prstGeom prst="rect">
            <a:avLst/>
          </a:prstGeom>
          <a:noFill/>
        </p:spPr>
        <p:txBody>
          <a:bodyPr wrap="square" lIns="81606" tIns="40802" rIns="81606" bIns="40802" rtlCol="0">
            <a:spAutoFit/>
          </a:bodyPr>
          <a:lstStyle/>
          <a:p>
            <a:pPr algn="ctr"/>
            <a:r>
              <a:rPr lang="en-US" sz="1200" dirty="0">
                <a:solidFill>
                  <a:schemeClr val="tx1">
                    <a:lumMod val="50000"/>
                    <a:lumOff val="50000"/>
                  </a:schemeClr>
                </a:solidFill>
              </a:rPr>
              <a:t>Market/regulatory barriers and risks</a:t>
            </a:r>
          </a:p>
        </p:txBody>
      </p:sp>
      <p:sp>
        <p:nvSpPr>
          <p:cNvPr id="51" name="Rectangle 50"/>
          <p:cNvSpPr/>
          <p:nvPr/>
        </p:nvSpPr>
        <p:spPr>
          <a:xfrm>
            <a:off x="521971" y="5233037"/>
            <a:ext cx="2057400" cy="685800"/>
          </a:xfrm>
          <a:prstGeom prst="rect">
            <a:avLst/>
          </a:prstGeom>
          <a:solidFill>
            <a:schemeClr val="bg1">
              <a:lumMod val="95000"/>
            </a:schemeClr>
          </a:solidFill>
          <a:ln w="127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52" name="Rectangle 35"/>
          <p:cNvSpPr/>
          <p:nvPr/>
        </p:nvSpPr>
        <p:spPr>
          <a:xfrm>
            <a:off x="2818784" y="1609253"/>
            <a:ext cx="3034420" cy="618173"/>
          </a:xfrm>
          <a:custGeom>
            <a:avLst/>
            <a:gdLst/>
            <a:ahLst/>
            <a:cxnLst/>
            <a:rect l="l" t="t" r="r" b="b"/>
            <a:pathLst>
              <a:path w="2799887" h="685801">
                <a:moveTo>
                  <a:pt x="0" y="0"/>
                </a:moveTo>
                <a:lnTo>
                  <a:pt x="2590800" y="0"/>
                </a:lnTo>
                <a:lnTo>
                  <a:pt x="2590800" y="1"/>
                </a:lnTo>
                <a:lnTo>
                  <a:pt x="2799887" y="347660"/>
                </a:lnTo>
                <a:lnTo>
                  <a:pt x="2590800" y="685800"/>
                </a:lnTo>
                <a:lnTo>
                  <a:pt x="2590800" y="685800"/>
                </a:lnTo>
                <a:lnTo>
                  <a:pt x="2590800" y="685800"/>
                </a:lnTo>
                <a:lnTo>
                  <a:pt x="2590800" y="685801"/>
                </a:lnTo>
                <a:lnTo>
                  <a:pt x="2590800" y="685800"/>
                </a:lnTo>
                <a:lnTo>
                  <a:pt x="0" y="685800"/>
                </a:lnTo>
                <a:lnTo>
                  <a:pt x="209087" y="347660"/>
                </a:lnTo>
                <a:lnTo>
                  <a:pt x="0" y="1"/>
                </a:lnTo>
                <a:close/>
              </a:path>
            </a:pathLst>
          </a:custGeom>
          <a:noFill/>
          <a:ln w="19050" cmpd="sng">
            <a:solidFill>
              <a:schemeClr val="tx1">
                <a:lumMod val="50000"/>
                <a:lumOff val="50000"/>
              </a:schemeClr>
            </a:solidFill>
            <a:prstDash val="solid"/>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57" name="TextBox 56"/>
          <p:cNvSpPr txBox="1"/>
          <p:nvPr/>
        </p:nvSpPr>
        <p:spPr>
          <a:xfrm>
            <a:off x="3127119" y="1673078"/>
            <a:ext cx="2499963" cy="460303"/>
          </a:xfrm>
          <a:prstGeom prst="rect">
            <a:avLst/>
          </a:prstGeom>
          <a:noFill/>
        </p:spPr>
        <p:txBody>
          <a:bodyPr wrap="square" lIns="81606" tIns="40802" rIns="81606" bIns="40802" rtlCol="0">
            <a:spAutoFit/>
          </a:bodyPr>
          <a:lstStyle/>
          <a:p>
            <a:pPr algn="ctr"/>
            <a:r>
              <a:rPr lang="en-US" sz="1200" i="1" dirty="0">
                <a:solidFill>
                  <a:srgbClr val="7F7F7F"/>
                </a:solidFill>
              </a:rPr>
              <a:t>Create liquidity through</a:t>
            </a:r>
            <a:br>
              <a:rPr lang="en-US" sz="1200" i="1" dirty="0">
                <a:solidFill>
                  <a:srgbClr val="7F7F7F"/>
                </a:solidFill>
              </a:rPr>
            </a:br>
            <a:r>
              <a:rPr lang="en-US" sz="1200" i="1" dirty="0">
                <a:solidFill>
                  <a:srgbClr val="7F7F7F"/>
                </a:solidFill>
              </a:rPr>
              <a:t>structuring of investment vehicle</a:t>
            </a:r>
          </a:p>
        </p:txBody>
      </p:sp>
      <p:sp>
        <p:nvSpPr>
          <p:cNvPr id="74" name="Rectangle 35"/>
          <p:cNvSpPr/>
          <p:nvPr/>
        </p:nvSpPr>
        <p:spPr>
          <a:xfrm>
            <a:off x="2818784" y="2537926"/>
            <a:ext cx="3034420" cy="618173"/>
          </a:xfrm>
          <a:custGeom>
            <a:avLst/>
            <a:gdLst/>
            <a:ahLst/>
            <a:cxnLst/>
            <a:rect l="l" t="t" r="r" b="b"/>
            <a:pathLst>
              <a:path w="2799887" h="685801">
                <a:moveTo>
                  <a:pt x="0" y="0"/>
                </a:moveTo>
                <a:lnTo>
                  <a:pt x="2590800" y="0"/>
                </a:lnTo>
                <a:lnTo>
                  <a:pt x="2590800" y="1"/>
                </a:lnTo>
                <a:lnTo>
                  <a:pt x="2799887" y="347660"/>
                </a:lnTo>
                <a:lnTo>
                  <a:pt x="2590800" y="685800"/>
                </a:lnTo>
                <a:lnTo>
                  <a:pt x="2590800" y="685800"/>
                </a:lnTo>
                <a:lnTo>
                  <a:pt x="2590800" y="685800"/>
                </a:lnTo>
                <a:lnTo>
                  <a:pt x="2590800" y="685801"/>
                </a:lnTo>
                <a:lnTo>
                  <a:pt x="2590800" y="685800"/>
                </a:lnTo>
                <a:lnTo>
                  <a:pt x="0" y="685800"/>
                </a:lnTo>
                <a:lnTo>
                  <a:pt x="209087" y="347660"/>
                </a:lnTo>
                <a:lnTo>
                  <a:pt x="0" y="1"/>
                </a:lnTo>
                <a:close/>
              </a:path>
            </a:pathLst>
          </a:custGeom>
          <a:noFill/>
          <a:ln w="19050" cmpd="sng">
            <a:solidFill>
              <a:schemeClr val="tx1">
                <a:lumMod val="50000"/>
                <a:lumOff val="50000"/>
              </a:schemeClr>
            </a:solidFill>
            <a:prstDash val="solid"/>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75" name="TextBox 74"/>
          <p:cNvSpPr txBox="1"/>
          <p:nvPr/>
        </p:nvSpPr>
        <p:spPr>
          <a:xfrm>
            <a:off x="2984744" y="2601751"/>
            <a:ext cx="2799887" cy="460303"/>
          </a:xfrm>
          <a:prstGeom prst="rect">
            <a:avLst/>
          </a:prstGeom>
          <a:noFill/>
        </p:spPr>
        <p:txBody>
          <a:bodyPr wrap="square" lIns="81606" tIns="40802" rIns="81606" bIns="40802" rtlCol="0">
            <a:spAutoFit/>
          </a:bodyPr>
          <a:lstStyle/>
          <a:p>
            <a:pPr algn="ctr"/>
            <a:r>
              <a:rPr lang="en-US" sz="1200" i="1" dirty="0">
                <a:solidFill>
                  <a:srgbClr val="7F7F7F"/>
                </a:solidFill>
              </a:rPr>
              <a:t>Share transactions costs among investors and develop new methods </a:t>
            </a:r>
          </a:p>
        </p:txBody>
      </p:sp>
      <p:sp>
        <p:nvSpPr>
          <p:cNvPr id="76" name="Rectangle 35"/>
          <p:cNvSpPr/>
          <p:nvPr/>
        </p:nvSpPr>
        <p:spPr>
          <a:xfrm>
            <a:off x="2818781" y="3448054"/>
            <a:ext cx="3034420" cy="618173"/>
          </a:xfrm>
          <a:custGeom>
            <a:avLst/>
            <a:gdLst/>
            <a:ahLst/>
            <a:cxnLst/>
            <a:rect l="l" t="t" r="r" b="b"/>
            <a:pathLst>
              <a:path w="2799887" h="685801">
                <a:moveTo>
                  <a:pt x="0" y="0"/>
                </a:moveTo>
                <a:lnTo>
                  <a:pt x="2590800" y="0"/>
                </a:lnTo>
                <a:lnTo>
                  <a:pt x="2590800" y="1"/>
                </a:lnTo>
                <a:lnTo>
                  <a:pt x="2799887" y="347660"/>
                </a:lnTo>
                <a:lnTo>
                  <a:pt x="2590800" y="685800"/>
                </a:lnTo>
                <a:lnTo>
                  <a:pt x="2590800" y="685800"/>
                </a:lnTo>
                <a:lnTo>
                  <a:pt x="2590800" y="685800"/>
                </a:lnTo>
                <a:lnTo>
                  <a:pt x="2590800" y="685801"/>
                </a:lnTo>
                <a:lnTo>
                  <a:pt x="2590800" y="685800"/>
                </a:lnTo>
                <a:lnTo>
                  <a:pt x="0" y="685800"/>
                </a:lnTo>
                <a:lnTo>
                  <a:pt x="209087" y="347660"/>
                </a:lnTo>
                <a:lnTo>
                  <a:pt x="0" y="1"/>
                </a:lnTo>
                <a:close/>
              </a:path>
            </a:pathLst>
          </a:custGeom>
          <a:noFill/>
          <a:ln w="19050" cmpd="sng">
            <a:solidFill>
              <a:schemeClr val="tx1">
                <a:lumMod val="50000"/>
                <a:lumOff val="50000"/>
              </a:schemeClr>
            </a:solidFill>
            <a:prstDash val="solid"/>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77" name="TextBox 76"/>
          <p:cNvSpPr txBox="1"/>
          <p:nvPr/>
        </p:nvSpPr>
        <p:spPr>
          <a:xfrm>
            <a:off x="2960370" y="3511879"/>
            <a:ext cx="2799887" cy="460303"/>
          </a:xfrm>
          <a:prstGeom prst="rect">
            <a:avLst/>
          </a:prstGeom>
          <a:noFill/>
        </p:spPr>
        <p:txBody>
          <a:bodyPr wrap="square" lIns="81606" tIns="40802" rIns="81606" bIns="40802" rtlCol="0">
            <a:spAutoFit/>
          </a:bodyPr>
          <a:lstStyle/>
          <a:p>
            <a:pPr algn="ctr"/>
            <a:r>
              <a:rPr lang="en-US" sz="1200" i="1" dirty="0">
                <a:solidFill>
                  <a:srgbClr val="7F7F7F"/>
                </a:solidFill>
              </a:rPr>
              <a:t>Create systems to access a larger pool</a:t>
            </a:r>
            <a:br>
              <a:rPr lang="en-US" sz="1200" i="1" dirty="0">
                <a:solidFill>
                  <a:srgbClr val="7F7F7F"/>
                </a:solidFill>
              </a:rPr>
            </a:br>
            <a:r>
              <a:rPr lang="en-US" sz="1200" i="1" dirty="0">
                <a:solidFill>
                  <a:srgbClr val="7F7F7F"/>
                </a:solidFill>
              </a:rPr>
              <a:t>of projects (both large and small)</a:t>
            </a:r>
          </a:p>
        </p:txBody>
      </p:sp>
      <p:sp>
        <p:nvSpPr>
          <p:cNvPr id="78" name="Rectangle 35"/>
          <p:cNvSpPr/>
          <p:nvPr/>
        </p:nvSpPr>
        <p:spPr>
          <a:xfrm>
            <a:off x="2818785" y="4362916"/>
            <a:ext cx="3034420" cy="618173"/>
          </a:xfrm>
          <a:custGeom>
            <a:avLst/>
            <a:gdLst/>
            <a:ahLst/>
            <a:cxnLst/>
            <a:rect l="l" t="t" r="r" b="b"/>
            <a:pathLst>
              <a:path w="2799887" h="685801">
                <a:moveTo>
                  <a:pt x="0" y="0"/>
                </a:moveTo>
                <a:lnTo>
                  <a:pt x="2590800" y="0"/>
                </a:lnTo>
                <a:lnTo>
                  <a:pt x="2590800" y="1"/>
                </a:lnTo>
                <a:lnTo>
                  <a:pt x="2799887" y="347660"/>
                </a:lnTo>
                <a:lnTo>
                  <a:pt x="2590800" y="685800"/>
                </a:lnTo>
                <a:lnTo>
                  <a:pt x="2590800" y="685800"/>
                </a:lnTo>
                <a:lnTo>
                  <a:pt x="2590800" y="685800"/>
                </a:lnTo>
                <a:lnTo>
                  <a:pt x="2590800" y="685801"/>
                </a:lnTo>
                <a:lnTo>
                  <a:pt x="2590800" y="685800"/>
                </a:lnTo>
                <a:lnTo>
                  <a:pt x="0" y="685800"/>
                </a:lnTo>
                <a:lnTo>
                  <a:pt x="209087" y="347660"/>
                </a:lnTo>
                <a:lnTo>
                  <a:pt x="0" y="1"/>
                </a:lnTo>
                <a:close/>
              </a:path>
            </a:pathLst>
          </a:custGeom>
          <a:noFill/>
          <a:ln w="19050" cmpd="sng">
            <a:solidFill>
              <a:schemeClr val="tx1">
                <a:lumMod val="50000"/>
                <a:lumOff val="50000"/>
              </a:schemeClr>
            </a:solidFill>
            <a:prstDash val="solid"/>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79" name="TextBox 78"/>
          <p:cNvSpPr txBox="1"/>
          <p:nvPr/>
        </p:nvSpPr>
        <p:spPr>
          <a:xfrm>
            <a:off x="2948938" y="4426741"/>
            <a:ext cx="2799887" cy="460303"/>
          </a:xfrm>
          <a:prstGeom prst="rect">
            <a:avLst/>
          </a:prstGeom>
          <a:noFill/>
        </p:spPr>
        <p:txBody>
          <a:bodyPr wrap="square" lIns="81606" tIns="40802" rIns="81606" bIns="40802" rtlCol="0">
            <a:spAutoFit/>
          </a:bodyPr>
          <a:lstStyle/>
          <a:p>
            <a:pPr algn="ctr"/>
            <a:r>
              <a:rPr lang="en-US" sz="1200" i="1" dirty="0">
                <a:solidFill>
                  <a:srgbClr val="7F7F7F"/>
                </a:solidFill>
              </a:rPr>
              <a:t>Diversify across regimes and develop active policy/regulatory management</a:t>
            </a:r>
          </a:p>
        </p:txBody>
      </p:sp>
      <p:sp>
        <p:nvSpPr>
          <p:cNvPr id="80" name="Rectangle 35"/>
          <p:cNvSpPr/>
          <p:nvPr/>
        </p:nvSpPr>
        <p:spPr>
          <a:xfrm>
            <a:off x="2818786" y="5266853"/>
            <a:ext cx="3034420" cy="618173"/>
          </a:xfrm>
          <a:custGeom>
            <a:avLst/>
            <a:gdLst/>
            <a:ahLst/>
            <a:cxnLst/>
            <a:rect l="l" t="t" r="r" b="b"/>
            <a:pathLst>
              <a:path w="2799887" h="685801">
                <a:moveTo>
                  <a:pt x="0" y="0"/>
                </a:moveTo>
                <a:lnTo>
                  <a:pt x="2590800" y="0"/>
                </a:lnTo>
                <a:lnTo>
                  <a:pt x="2590800" y="1"/>
                </a:lnTo>
                <a:lnTo>
                  <a:pt x="2799887" y="347660"/>
                </a:lnTo>
                <a:lnTo>
                  <a:pt x="2590800" y="685800"/>
                </a:lnTo>
                <a:lnTo>
                  <a:pt x="2590800" y="685800"/>
                </a:lnTo>
                <a:lnTo>
                  <a:pt x="2590800" y="685800"/>
                </a:lnTo>
                <a:lnTo>
                  <a:pt x="2590800" y="685801"/>
                </a:lnTo>
                <a:lnTo>
                  <a:pt x="2590800" y="685800"/>
                </a:lnTo>
                <a:lnTo>
                  <a:pt x="0" y="685800"/>
                </a:lnTo>
                <a:lnTo>
                  <a:pt x="209087" y="347660"/>
                </a:lnTo>
                <a:lnTo>
                  <a:pt x="0" y="1"/>
                </a:lnTo>
                <a:close/>
              </a:path>
            </a:pathLst>
          </a:custGeom>
          <a:noFill/>
          <a:ln w="19050" cmpd="sng">
            <a:solidFill>
              <a:schemeClr val="tx1">
                <a:lumMod val="50000"/>
                <a:lumOff val="50000"/>
              </a:schemeClr>
            </a:solidFill>
            <a:prstDash val="solid"/>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p>
        </p:txBody>
      </p:sp>
      <p:sp>
        <p:nvSpPr>
          <p:cNvPr id="81" name="TextBox 80"/>
          <p:cNvSpPr txBox="1"/>
          <p:nvPr/>
        </p:nvSpPr>
        <p:spPr>
          <a:xfrm>
            <a:off x="2948938" y="5330678"/>
            <a:ext cx="2799887" cy="460303"/>
          </a:xfrm>
          <a:prstGeom prst="rect">
            <a:avLst/>
          </a:prstGeom>
          <a:noFill/>
        </p:spPr>
        <p:txBody>
          <a:bodyPr wrap="square" lIns="81606" tIns="40802" rIns="81606" bIns="40802" rtlCol="0">
            <a:spAutoFit/>
          </a:bodyPr>
          <a:lstStyle/>
          <a:p>
            <a:pPr algn="ctr"/>
            <a:r>
              <a:rPr lang="en-US" sz="1200" i="1" dirty="0">
                <a:solidFill>
                  <a:srgbClr val="7F7F7F"/>
                </a:solidFill>
              </a:rPr>
              <a:t>Disintermediate banks/utilities and tailor investment for Institutions</a:t>
            </a:r>
          </a:p>
        </p:txBody>
      </p:sp>
      <p:sp>
        <p:nvSpPr>
          <p:cNvPr id="82" name="TextBox 81"/>
          <p:cNvSpPr txBox="1"/>
          <p:nvPr/>
        </p:nvSpPr>
        <p:spPr>
          <a:xfrm>
            <a:off x="386715" y="5330678"/>
            <a:ext cx="2350771" cy="460303"/>
          </a:xfrm>
          <a:prstGeom prst="rect">
            <a:avLst/>
          </a:prstGeom>
          <a:noFill/>
        </p:spPr>
        <p:txBody>
          <a:bodyPr wrap="square" lIns="81606" tIns="40802" rIns="81606" bIns="40802" rtlCol="0">
            <a:spAutoFit/>
          </a:bodyPr>
          <a:lstStyle/>
          <a:p>
            <a:pPr algn="ctr"/>
            <a:r>
              <a:rPr lang="en-US" sz="1200" dirty="0">
                <a:solidFill>
                  <a:schemeClr val="tx1">
                    <a:lumMod val="50000"/>
                    <a:lumOff val="50000"/>
                  </a:schemeClr>
                </a:solidFill>
              </a:rPr>
              <a:t>Asset owner objectives misaligned with institutions</a:t>
            </a:r>
          </a:p>
        </p:txBody>
      </p:sp>
      <p:sp>
        <p:nvSpPr>
          <p:cNvPr id="83" name="TextBox 82"/>
          <p:cNvSpPr txBox="1"/>
          <p:nvPr/>
        </p:nvSpPr>
        <p:spPr>
          <a:xfrm>
            <a:off x="521971" y="3511879"/>
            <a:ext cx="2057400" cy="460303"/>
          </a:xfrm>
          <a:prstGeom prst="rect">
            <a:avLst/>
          </a:prstGeom>
          <a:noFill/>
        </p:spPr>
        <p:txBody>
          <a:bodyPr wrap="square" lIns="0" tIns="40802" rIns="0" bIns="40802" rtlCol="0">
            <a:spAutoFit/>
          </a:bodyPr>
          <a:lstStyle/>
          <a:p>
            <a:pPr algn="ctr"/>
            <a:r>
              <a:rPr lang="en-US" sz="1200" dirty="0">
                <a:solidFill>
                  <a:schemeClr val="tx1">
                    <a:lumMod val="50000"/>
                    <a:lumOff val="50000"/>
                  </a:schemeClr>
                </a:solidFill>
              </a:rPr>
              <a:t>Insufficient projects suitable for direct investment</a:t>
            </a:r>
          </a:p>
        </p:txBody>
      </p:sp>
    </p:spTree>
    <p:custDataLst>
      <p:tags r:id="rId1"/>
    </p:custDataLst>
    <p:extLst>
      <p:ext uri="{BB962C8B-B14F-4D97-AF65-F5344CB8AC3E}">
        <p14:creationId xmlns:p14="http://schemas.microsoft.com/office/powerpoint/2010/main" val="337970041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Rectangle 399"/>
          <p:cNvSpPr/>
          <p:nvPr/>
        </p:nvSpPr>
        <p:spPr>
          <a:xfrm rot="5400000">
            <a:off x="198295" y="2461339"/>
            <a:ext cx="2071688" cy="2006763"/>
          </a:xfrm>
          <a:prstGeom prst="rect">
            <a:avLst/>
          </a:prstGeom>
          <a:solidFill>
            <a:schemeClr val="bg2">
              <a:lumMod val="75000"/>
            </a:schemeClr>
          </a:solidFill>
          <a:ln w="38100" cmpd="sng">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solidFill>
                <a:prstClr val="black"/>
              </a:solidFill>
            </a:endParaRPr>
          </a:p>
        </p:txBody>
      </p:sp>
      <p:sp>
        <p:nvSpPr>
          <p:cNvPr id="405" name="TextBox 404"/>
          <p:cNvSpPr txBox="1"/>
          <p:nvPr/>
        </p:nvSpPr>
        <p:spPr>
          <a:xfrm>
            <a:off x="230757" y="1500188"/>
            <a:ext cx="2006763" cy="857250"/>
          </a:xfrm>
          <a:prstGeom prst="rect">
            <a:avLst/>
          </a:prstGeom>
          <a:solidFill>
            <a:schemeClr val="accent3">
              <a:lumMod val="40000"/>
              <a:lumOff val="60000"/>
            </a:schemeClr>
          </a:solidFill>
        </p:spPr>
        <p:txBody>
          <a:bodyPr wrap="square" lIns="81606" tIns="40802" rIns="81606" bIns="40802" rtlCol="0" anchor="ctr" anchorCtr="0">
            <a:noAutofit/>
          </a:bodyPr>
          <a:lstStyle/>
          <a:p>
            <a:r>
              <a:rPr lang="en-US" sz="900" b="1" dirty="0">
                <a:solidFill>
                  <a:prstClr val="black"/>
                </a:solidFill>
              </a:rPr>
              <a:t>RETURN</a:t>
            </a:r>
          </a:p>
        </p:txBody>
      </p:sp>
      <p:sp>
        <p:nvSpPr>
          <p:cNvPr id="23" name="TextBox 22"/>
          <p:cNvSpPr txBox="1"/>
          <p:nvPr/>
        </p:nvSpPr>
        <p:spPr>
          <a:xfrm rot="19043529">
            <a:off x="2093072" y="2279017"/>
            <a:ext cx="2609090" cy="719990"/>
          </a:xfrm>
          <a:prstGeom prst="rect">
            <a:avLst/>
          </a:prstGeom>
          <a:noFill/>
        </p:spPr>
        <p:txBody>
          <a:bodyPr wrap="none" lIns="81606" tIns="40802" rIns="81606" bIns="40802" rtlCol="0">
            <a:spAutoFit/>
          </a:bodyPr>
          <a:lstStyle/>
          <a:p>
            <a:r>
              <a:rPr lang="en-US" sz="4000" dirty="0">
                <a:solidFill>
                  <a:schemeClr val="bg2">
                    <a:lumMod val="90000"/>
                  </a:schemeClr>
                </a:solidFill>
              </a:rPr>
              <a:t>Preliminary</a:t>
            </a:r>
          </a:p>
        </p:txBody>
      </p:sp>
      <p:sp>
        <p:nvSpPr>
          <p:cNvPr id="4" name="Title 3"/>
          <p:cNvSpPr>
            <a:spLocks noGrp="1"/>
          </p:cNvSpPr>
          <p:nvPr>
            <p:ph type="title"/>
          </p:nvPr>
        </p:nvSpPr>
        <p:spPr/>
        <p:txBody>
          <a:bodyPr>
            <a:normAutofit/>
          </a:bodyPr>
          <a:lstStyle/>
          <a:p>
            <a:r>
              <a:rPr lang="en-US" sz="2200" dirty="0">
                <a:latin typeface="Candara" panose="020E0502030303020204" pitchFamily="34" charset="0"/>
              </a:rPr>
              <a:t>This group will evaluate the importance of various issues, investment characteristics and barriers for the investment case for institutions</a:t>
            </a:r>
          </a:p>
        </p:txBody>
      </p:sp>
      <p:sp>
        <p:nvSpPr>
          <p:cNvPr id="3" name="Slide Number Placeholder 2"/>
          <p:cNvSpPr>
            <a:spLocks noGrp="1"/>
          </p:cNvSpPr>
          <p:nvPr>
            <p:ph type="sldNum" sz="quarter" idx="4294967295"/>
          </p:nvPr>
        </p:nvSpPr>
        <p:spPr>
          <a:xfrm>
            <a:off x="3505200" y="6644422"/>
            <a:ext cx="2133600" cy="213580"/>
          </a:xfrm>
          <a:prstGeom prst="rect">
            <a:avLst/>
          </a:prstGeom>
        </p:spPr>
        <p:txBody>
          <a:bodyPr lIns="82909" tIns="41454" rIns="82909" bIns="41454"/>
          <a:lstStyle/>
          <a:p>
            <a:fld id="{C517CF7D-1E57-4570-A5AD-3D36A607E50F}" type="slidenum">
              <a:rPr lang="en-US" smtClean="0"/>
              <a:t>13</a:t>
            </a:fld>
            <a:endParaRPr lang="en-US"/>
          </a:p>
        </p:txBody>
      </p:sp>
      <p:sp>
        <p:nvSpPr>
          <p:cNvPr id="22" name="TextBox 21"/>
          <p:cNvSpPr txBox="1"/>
          <p:nvPr/>
        </p:nvSpPr>
        <p:spPr>
          <a:xfrm rot="19043529">
            <a:off x="3854623" y="5035132"/>
            <a:ext cx="2609090" cy="719990"/>
          </a:xfrm>
          <a:prstGeom prst="rect">
            <a:avLst/>
          </a:prstGeom>
          <a:noFill/>
        </p:spPr>
        <p:txBody>
          <a:bodyPr wrap="none" lIns="81606" tIns="40802" rIns="81606" bIns="40802" rtlCol="0">
            <a:spAutoFit/>
          </a:bodyPr>
          <a:lstStyle/>
          <a:p>
            <a:r>
              <a:rPr lang="en-US" sz="4000" dirty="0">
                <a:solidFill>
                  <a:schemeClr val="bg2">
                    <a:lumMod val="90000"/>
                  </a:schemeClr>
                </a:solidFill>
              </a:rPr>
              <a:t>Preliminary</a:t>
            </a:r>
          </a:p>
        </p:txBody>
      </p:sp>
      <p:sp>
        <p:nvSpPr>
          <p:cNvPr id="374" name="Oval 373"/>
          <p:cNvSpPr/>
          <p:nvPr/>
        </p:nvSpPr>
        <p:spPr>
          <a:xfrm>
            <a:off x="3728545" y="157026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cxnSp>
        <p:nvCxnSpPr>
          <p:cNvPr id="375" name="Straight Connector 374"/>
          <p:cNvCxnSpPr>
            <a:stCxn id="521" idx="5"/>
            <a:endCxn id="525" idx="2"/>
          </p:cNvCxnSpPr>
          <p:nvPr/>
        </p:nvCxnSpPr>
        <p:spPr>
          <a:xfrm>
            <a:off x="3747246" y="1762115"/>
            <a:ext cx="2010428" cy="358808"/>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76" name="Straight Connector 375"/>
          <p:cNvCxnSpPr/>
          <p:nvPr/>
        </p:nvCxnSpPr>
        <p:spPr>
          <a:xfrm>
            <a:off x="2404960" y="4741636"/>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p:cNvCxnSpPr/>
          <p:nvPr/>
        </p:nvCxnSpPr>
        <p:spPr>
          <a:xfrm>
            <a:off x="2404960" y="3896292"/>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378" name="Oval 377"/>
          <p:cNvSpPr/>
          <p:nvPr/>
        </p:nvSpPr>
        <p:spPr>
          <a:xfrm>
            <a:off x="2948024" y="4627623"/>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sp>
        <p:nvSpPr>
          <p:cNvPr id="379" name="Oval 378"/>
          <p:cNvSpPr/>
          <p:nvPr/>
        </p:nvSpPr>
        <p:spPr>
          <a:xfrm>
            <a:off x="2607494" y="377723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cxnSp>
        <p:nvCxnSpPr>
          <p:cNvPr id="380" name="Straight Connector 379"/>
          <p:cNvCxnSpPr/>
          <p:nvPr/>
        </p:nvCxnSpPr>
        <p:spPr>
          <a:xfrm>
            <a:off x="2404960" y="1686344"/>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p:cNvCxnSpPr/>
          <p:nvPr/>
        </p:nvCxnSpPr>
        <p:spPr>
          <a:xfrm>
            <a:off x="2404960" y="2114969"/>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p:cNvCxnSpPr/>
          <p:nvPr/>
        </p:nvCxnSpPr>
        <p:spPr>
          <a:xfrm>
            <a:off x="2404960" y="2598511"/>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p:cNvCxnSpPr/>
          <p:nvPr/>
        </p:nvCxnSpPr>
        <p:spPr>
          <a:xfrm>
            <a:off x="2404960" y="3027136"/>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4" name="Straight Connector 383"/>
          <p:cNvCxnSpPr/>
          <p:nvPr/>
        </p:nvCxnSpPr>
        <p:spPr>
          <a:xfrm>
            <a:off x="2404960" y="3455761"/>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p:cNvCxnSpPr/>
          <p:nvPr/>
        </p:nvCxnSpPr>
        <p:spPr>
          <a:xfrm>
            <a:off x="2404960" y="4338894"/>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p:cNvCxnSpPr/>
          <p:nvPr/>
        </p:nvCxnSpPr>
        <p:spPr>
          <a:xfrm>
            <a:off x="2404960" y="5170261"/>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p:cNvCxnSpPr/>
          <p:nvPr/>
        </p:nvCxnSpPr>
        <p:spPr>
          <a:xfrm>
            <a:off x="2404960" y="5598886"/>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p:cNvCxnSpPr/>
          <p:nvPr/>
        </p:nvCxnSpPr>
        <p:spPr>
          <a:xfrm>
            <a:off x="2427115" y="6027511"/>
            <a:ext cx="4045894" cy="0"/>
          </a:xfrm>
          <a:prstGeom prst="line">
            <a:avLst/>
          </a:prstGeom>
          <a:ln w="3175">
            <a:solidFill>
              <a:schemeClr val="bg1">
                <a:lumMod val="8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p:cNvCxnSpPr/>
          <p:nvPr/>
        </p:nvCxnSpPr>
        <p:spPr>
          <a:xfrm>
            <a:off x="2433858" y="1357313"/>
            <a:ext cx="4045894" cy="0"/>
          </a:xfrm>
          <a:prstGeom prst="line">
            <a:avLst/>
          </a:prstGeom>
          <a:ln>
            <a:solidFill>
              <a:schemeClr val="tx1">
                <a:lumMod val="75000"/>
                <a:lumOff val="2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393" name="TextBox 392"/>
          <p:cNvSpPr txBox="1"/>
          <p:nvPr/>
        </p:nvSpPr>
        <p:spPr>
          <a:xfrm>
            <a:off x="2452160" y="1098326"/>
            <a:ext cx="1262897" cy="229471"/>
          </a:xfrm>
          <a:prstGeom prst="rect">
            <a:avLst/>
          </a:prstGeom>
          <a:noFill/>
        </p:spPr>
        <p:txBody>
          <a:bodyPr wrap="square" lIns="81606" tIns="40802" rIns="81606" bIns="40802" rtlCol="0">
            <a:spAutoFit/>
          </a:bodyPr>
          <a:lstStyle/>
          <a:p>
            <a:r>
              <a:rPr lang="en-US" sz="900" i="1" dirty="0">
                <a:solidFill>
                  <a:schemeClr val="tx1">
                    <a:lumMod val="75000"/>
                    <a:lumOff val="25000"/>
                  </a:schemeClr>
                </a:solidFill>
              </a:rPr>
              <a:t>LOWER</a:t>
            </a:r>
          </a:p>
        </p:txBody>
      </p:sp>
      <p:sp>
        <p:nvSpPr>
          <p:cNvPr id="394" name="TextBox 393"/>
          <p:cNvSpPr txBox="1"/>
          <p:nvPr/>
        </p:nvSpPr>
        <p:spPr>
          <a:xfrm>
            <a:off x="5044021" y="1098326"/>
            <a:ext cx="1406830" cy="229471"/>
          </a:xfrm>
          <a:prstGeom prst="rect">
            <a:avLst/>
          </a:prstGeom>
          <a:noFill/>
        </p:spPr>
        <p:txBody>
          <a:bodyPr wrap="square" lIns="81606" tIns="40802" rIns="81606" bIns="40802" rtlCol="0">
            <a:spAutoFit/>
          </a:bodyPr>
          <a:lstStyle/>
          <a:p>
            <a:pPr algn="r"/>
            <a:r>
              <a:rPr lang="en-US" sz="900" i="1" dirty="0">
                <a:solidFill>
                  <a:schemeClr val="tx1">
                    <a:lumMod val="75000"/>
                    <a:lumOff val="25000"/>
                  </a:schemeClr>
                </a:solidFill>
              </a:rPr>
              <a:t>HIGHER</a:t>
            </a:r>
          </a:p>
        </p:txBody>
      </p:sp>
      <p:sp>
        <p:nvSpPr>
          <p:cNvPr id="395" name="TextBox 394"/>
          <p:cNvSpPr txBox="1"/>
          <p:nvPr/>
        </p:nvSpPr>
        <p:spPr>
          <a:xfrm>
            <a:off x="1000922" y="1500188"/>
            <a:ext cx="1252454" cy="328622"/>
          </a:xfrm>
          <a:prstGeom prst="rect">
            <a:avLst/>
          </a:prstGeom>
          <a:noFill/>
        </p:spPr>
        <p:txBody>
          <a:bodyPr wrap="square" lIns="81606" tIns="40802" rIns="81606" bIns="40802" rtlCol="0">
            <a:spAutoFit/>
          </a:bodyPr>
          <a:lstStyle/>
          <a:p>
            <a:pPr algn="r"/>
            <a:r>
              <a:rPr lang="en-US" sz="800" dirty="0">
                <a:solidFill>
                  <a:prstClr val="black"/>
                </a:solidFill>
              </a:rPr>
              <a:t>Return on investment (ROI) upside</a:t>
            </a:r>
          </a:p>
        </p:txBody>
      </p:sp>
      <p:sp>
        <p:nvSpPr>
          <p:cNvPr id="396" name="TextBox 395"/>
          <p:cNvSpPr txBox="1"/>
          <p:nvPr/>
        </p:nvSpPr>
        <p:spPr>
          <a:xfrm>
            <a:off x="6903206" y="1387813"/>
            <a:ext cx="1984414" cy="3327062"/>
          </a:xfrm>
          <a:prstGeom prst="rect">
            <a:avLst/>
          </a:prstGeom>
          <a:noFill/>
          <a:ln w="12700">
            <a:solidFill>
              <a:schemeClr val="tx1">
                <a:lumMod val="50000"/>
                <a:lumOff val="50000"/>
              </a:schemeClr>
            </a:solidFill>
          </a:ln>
        </p:spPr>
        <p:txBody>
          <a:bodyPr wrap="square" lIns="81606" tIns="40802" rIns="81606" bIns="122408" rtlCol="0" anchor="b" anchorCtr="0">
            <a:noAutofit/>
          </a:bodyPr>
          <a:lstStyle/>
          <a:p>
            <a:pPr marL="204013" indent="-204013">
              <a:spcAft>
                <a:spcPts val="536"/>
              </a:spcAft>
              <a:buFontTx/>
              <a:buAutoNum type="alphaUcPeriod"/>
            </a:pPr>
            <a:r>
              <a:rPr lang="en-US" sz="900" dirty="0">
                <a:solidFill>
                  <a:prstClr val="black"/>
                </a:solidFill>
              </a:rPr>
              <a:t>Project bonds</a:t>
            </a:r>
          </a:p>
          <a:p>
            <a:pPr marL="204013" indent="-204013">
              <a:spcAft>
                <a:spcPts val="536"/>
              </a:spcAft>
              <a:buFontTx/>
              <a:buAutoNum type="alphaUcPeriod"/>
            </a:pPr>
            <a:r>
              <a:rPr lang="en-US" sz="900" dirty="0">
                <a:solidFill>
                  <a:prstClr val="black"/>
                </a:solidFill>
              </a:rPr>
              <a:t>Private placement project debt</a:t>
            </a:r>
          </a:p>
          <a:p>
            <a:pPr marL="204013" indent="-204013">
              <a:spcAft>
                <a:spcPts val="536"/>
              </a:spcAft>
              <a:buFontTx/>
              <a:buAutoNum type="alphaUcPeriod"/>
            </a:pPr>
            <a:r>
              <a:rPr lang="en-US" sz="900" dirty="0">
                <a:solidFill>
                  <a:prstClr val="black"/>
                </a:solidFill>
              </a:rPr>
              <a:t>Preferred project equity</a:t>
            </a:r>
          </a:p>
          <a:p>
            <a:pPr marL="204013" indent="-204013">
              <a:spcAft>
                <a:spcPts val="536"/>
              </a:spcAft>
              <a:buFontTx/>
              <a:buAutoNum type="alphaUcPeriod"/>
            </a:pPr>
            <a:r>
              <a:rPr lang="en-US" sz="900" dirty="0">
                <a:solidFill>
                  <a:prstClr val="black"/>
                </a:solidFill>
              </a:rPr>
              <a:t>General partner project equity</a:t>
            </a:r>
          </a:p>
          <a:p>
            <a:pPr marL="204013" indent="-204013">
              <a:spcAft>
                <a:spcPts val="536"/>
              </a:spcAft>
              <a:buFontTx/>
              <a:buAutoNum type="alphaUcPeriod"/>
            </a:pPr>
            <a:r>
              <a:rPr lang="en-US" sz="900" dirty="0">
                <a:solidFill>
                  <a:prstClr val="black"/>
                </a:solidFill>
              </a:rPr>
              <a:t>Corporate equity</a:t>
            </a:r>
          </a:p>
          <a:p>
            <a:pPr marL="204013" indent="-204013">
              <a:spcAft>
                <a:spcPts val="536"/>
              </a:spcAft>
              <a:buFontTx/>
              <a:buAutoNum type="alphaUcPeriod"/>
            </a:pPr>
            <a:r>
              <a:rPr lang="en-US" sz="900" dirty="0">
                <a:solidFill>
                  <a:prstClr val="black"/>
                </a:solidFill>
              </a:rPr>
              <a:t>Corporate debt</a:t>
            </a:r>
          </a:p>
          <a:p>
            <a:pPr marL="204013" indent="-204013">
              <a:spcAft>
                <a:spcPts val="536"/>
              </a:spcAft>
              <a:buFontTx/>
              <a:buAutoNum type="alphaUcPeriod"/>
            </a:pPr>
            <a:r>
              <a:rPr lang="en-US" sz="900" dirty="0">
                <a:solidFill>
                  <a:prstClr val="black"/>
                </a:solidFill>
              </a:rPr>
              <a:t>YieldCo</a:t>
            </a:r>
          </a:p>
          <a:p>
            <a:pPr marL="204013" indent="-204013">
              <a:spcAft>
                <a:spcPts val="536"/>
              </a:spcAft>
              <a:buFontTx/>
              <a:buAutoNum type="alphaUcPeriod"/>
            </a:pPr>
            <a:r>
              <a:rPr lang="en-US" sz="900" dirty="0">
                <a:solidFill>
                  <a:prstClr val="black"/>
                </a:solidFill>
              </a:rPr>
              <a:t>HoldCo – “Pure” YieldCo*</a:t>
            </a:r>
          </a:p>
          <a:p>
            <a:pPr marL="204013" indent="-204013">
              <a:spcAft>
                <a:spcPts val="536"/>
              </a:spcAft>
              <a:buFontTx/>
              <a:buAutoNum type="alphaUcPeriod"/>
            </a:pPr>
            <a:r>
              <a:rPr lang="en-US" sz="900" dirty="0">
                <a:solidFill>
                  <a:prstClr val="black"/>
                </a:solidFill>
              </a:rPr>
              <a:t>Renewable energy equity fund</a:t>
            </a:r>
          </a:p>
          <a:p>
            <a:pPr marL="204013" indent="-204013">
              <a:spcAft>
                <a:spcPts val="536"/>
              </a:spcAft>
              <a:buFontTx/>
              <a:buAutoNum type="alphaUcPeriod"/>
            </a:pPr>
            <a:r>
              <a:rPr lang="en-US" sz="900" dirty="0">
                <a:solidFill>
                  <a:prstClr val="black"/>
                </a:solidFill>
              </a:rPr>
              <a:t>Renewable energy debt fund</a:t>
            </a:r>
          </a:p>
          <a:p>
            <a:pPr marL="204013" indent="-204013">
              <a:spcAft>
                <a:spcPts val="536"/>
              </a:spcAft>
              <a:buFontTx/>
              <a:buAutoNum type="alphaUcPeriod"/>
            </a:pPr>
            <a:r>
              <a:rPr lang="en-US" sz="900" dirty="0">
                <a:solidFill>
                  <a:prstClr val="black"/>
                </a:solidFill>
              </a:rPr>
              <a:t>Investors Club</a:t>
            </a:r>
          </a:p>
          <a:p>
            <a:pPr marL="204013" indent="-204013">
              <a:spcAft>
                <a:spcPts val="536"/>
              </a:spcAft>
              <a:buFontTx/>
              <a:buAutoNum type="alphaUcPeriod"/>
            </a:pPr>
            <a:r>
              <a:rPr lang="en-US" sz="900" dirty="0">
                <a:solidFill>
                  <a:prstClr val="black"/>
                </a:solidFill>
              </a:rPr>
              <a:t>Private investor owned company (project developer)</a:t>
            </a:r>
          </a:p>
        </p:txBody>
      </p:sp>
      <p:sp>
        <p:nvSpPr>
          <p:cNvPr id="397" name="TextBox 396"/>
          <p:cNvSpPr txBox="1"/>
          <p:nvPr/>
        </p:nvSpPr>
        <p:spPr>
          <a:xfrm>
            <a:off x="7086234" y="1436164"/>
            <a:ext cx="1618357" cy="272753"/>
          </a:xfrm>
          <a:prstGeom prst="rect">
            <a:avLst/>
          </a:prstGeom>
          <a:noFill/>
        </p:spPr>
        <p:txBody>
          <a:bodyPr wrap="square" lIns="81606" tIns="40802" rIns="81606" bIns="40802" rtlCol="0">
            <a:spAutoFit/>
          </a:bodyPr>
          <a:lstStyle/>
          <a:p>
            <a:pPr algn="ctr"/>
            <a:r>
              <a:rPr lang="en-US" sz="1200" u="sng" dirty="0">
                <a:solidFill>
                  <a:prstClr val="black"/>
                </a:solidFill>
              </a:rPr>
              <a:t>Investment Vehicles</a:t>
            </a:r>
          </a:p>
        </p:txBody>
      </p:sp>
      <p:sp>
        <p:nvSpPr>
          <p:cNvPr id="398" name="TextBox 397"/>
          <p:cNvSpPr txBox="1"/>
          <p:nvPr/>
        </p:nvSpPr>
        <p:spPr>
          <a:xfrm>
            <a:off x="1107040" y="1931273"/>
            <a:ext cx="1146336" cy="328622"/>
          </a:xfrm>
          <a:prstGeom prst="rect">
            <a:avLst/>
          </a:prstGeom>
          <a:noFill/>
        </p:spPr>
        <p:txBody>
          <a:bodyPr wrap="square" lIns="81606" tIns="40802" rIns="81606" bIns="40802" rtlCol="0">
            <a:spAutoFit/>
          </a:bodyPr>
          <a:lstStyle/>
          <a:p>
            <a:pPr algn="r"/>
            <a:r>
              <a:rPr lang="en-US" sz="800" dirty="0">
                <a:solidFill>
                  <a:prstClr val="black"/>
                </a:solidFill>
              </a:rPr>
              <a:t>Cash flow certainty /Dividend security</a:t>
            </a:r>
          </a:p>
        </p:txBody>
      </p:sp>
      <p:sp>
        <p:nvSpPr>
          <p:cNvPr id="399" name="TextBox 398"/>
          <p:cNvSpPr txBox="1"/>
          <p:nvPr/>
        </p:nvSpPr>
        <p:spPr>
          <a:xfrm>
            <a:off x="1573476" y="3776499"/>
            <a:ext cx="674316" cy="205512"/>
          </a:xfrm>
          <a:prstGeom prst="rect">
            <a:avLst/>
          </a:prstGeom>
          <a:noFill/>
        </p:spPr>
        <p:txBody>
          <a:bodyPr wrap="square" lIns="81606" tIns="40802" rIns="81606" bIns="40802" rtlCol="0">
            <a:spAutoFit/>
          </a:bodyPr>
          <a:lstStyle/>
          <a:p>
            <a:pPr algn="r"/>
            <a:r>
              <a:rPr lang="en-US" sz="800" dirty="0">
                <a:solidFill>
                  <a:prstClr val="black"/>
                </a:solidFill>
              </a:rPr>
              <a:t>Liquidity</a:t>
            </a:r>
          </a:p>
        </p:txBody>
      </p:sp>
      <p:sp>
        <p:nvSpPr>
          <p:cNvPr id="401" name="Rectangle 400"/>
          <p:cNvSpPr/>
          <p:nvPr/>
        </p:nvSpPr>
        <p:spPr>
          <a:xfrm>
            <a:off x="230756" y="4572000"/>
            <a:ext cx="2009880" cy="1714500"/>
          </a:xfrm>
          <a:prstGeom prst="rect">
            <a:avLst/>
          </a:prstGeom>
          <a:solidFill>
            <a:schemeClr val="bg1">
              <a:lumMod val="65000"/>
            </a:schemeClr>
          </a:solidFill>
          <a:ln w="38100" cmpd="sng">
            <a:solidFill>
              <a:schemeClr val="bg1">
                <a:lumMod val="6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endParaRPr lang="en-US">
              <a:solidFill>
                <a:prstClr val="black"/>
              </a:solidFill>
            </a:endParaRPr>
          </a:p>
        </p:txBody>
      </p:sp>
      <p:sp>
        <p:nvSpPr>
          <p:cNvPr id="402" name="TextBox 401"/>
          <p:cNvSpPr txBox="1"/>
          <p:nvPr/>
        </p:nvSpPr>
        <p:spPr>
          <a:xfrm>
            <a:off x="121518" y="1254930"/>
            <a:ext cx="2225241" cy="229471"/>
          </a:xfrm>
          <a:prstGeom prst="rect">
            <a:avLst/>
          </a:prstGeom>
          <a:noFill/>
        </p:spPr>
        <p:txBody>
          <a:bodyPr wrap="square" lIns="81606" tIns="40802" rIns="81606" bIns="40802" rtlCol="0">
            <a:spAutoFit/>
          </a:bodyPr>
          <a:lstStyle/>
          <a:p>
            <a:pPr algn="ctr"/>
            <a:r>
              <a:rPr lang="en-US" sz="900" dirty="0">
                <a:solidFill>
                  <a:prstClr val="black"/>
                </a:solidFill>
              </a:rPr>
              <a:t>Investment Consideration Dimensions</a:t>
            </a:r>
          </a:p>
        </p:txBody>
      </p:sp>
      <p:sp>
        <p:nvSpPr>
          <p:cNvPr id="406" name="TextBox 405"/>
          <p:cNvSpPr txBox="1"/>
          <p:nvPr/>
        </p:nvSpPr>
        <p:spPr>
          <a:xfrm>
            <a:off x="230757" y="3326617"/>
            <a:ext cx="472021" cy="229471"/>
          </a:xfrm>
          <a:prstGeom prst="rect">
            <a:avLst/>
          </a:prstGeom>
          <a:noFill/>
        </p:spPr>
        <p:txBody>
          <a:bodyPr wrap="square" lIns="81606" tIns="40802" rIns="81606" bIns="40802" rtlCol="0">
            <a:spAutoFit/>
          </a:bodyPr>
          <a:lstStyle/>
          <a:p>
            <a:r>
              <a:rPr lang="en-US" sz="900" b="1" dirty="0">
                <a:solidFill>
                  <a:prstClr val="black"/>
                </a:solidFill>
              </a:rPr>
              <a:t>RISK</a:t>
            </a:r>
          </a:p>
        </p:txBody>
      </p:sp>
      <p:sp>
        <p:nvSpPr>
          <p:cNvPr id="407" name="TextBox 406"/>
          <p:cNvSpPr txBox="1"/>
          <p:nvPr/>
        </p:nvSpPr>
        <p:spPr>
          <a:xfrm>
            <a:off x="230758" y="5239608"/>
            <a:ext cx="895873" cy="359400"/>
          </a:xfrm>
          <a:prstGeom prst="rect">
            <a:avLst/>
          </a:prstGeom>
          <a:noFill/>
        </p:spPr>
        <p:txBody>
          <a:bodyPr wrap="square" lIns="81606" tIns="40802" rIns="81606" bIns="40802" rtlCol="0">
            <a:spAutoFit/>
          </a:bodyPr>
          <a:lstStyle/>
          <a:p>
            <a:r>
              <a:rPr lang="en-US" sz="900" b="1" dirty="0">
                <a:solidFill>
                  <a:prstClr val="black"/>
                </a:solidFill>
              </a:rPr>
              <a:t>EASE of INVESTMENT</a:t>
            </a:r>
          </a:p>
        </p:txBody>
      </p:sp>
      <p:sp>
        <p:nvSpPr>
          <p:cNvPr id="408" name="TextBox 407"/>
          <p:cNvSpPr txBox="1"/>
          <p:nvPr/>
        </p:nvSpPr>
        <p:spPr>
          <a:xfrm>
            <a:off x="1001112" y="3268209"/>
            <a:ext cx="1252300" cy="328622"/>
          </a:xfrm>
          <a:prstGeom prst="rect">
            <a:avLst/>
          </a:prstGeom>
          <a:noFill/>
        </p:spPr>
        <p:txBody>
          <a:bodyPr wrap="square" lIns="81606" tIns="40802" rIns="81606" bIns="40802" rtlCol="0">
            <a:spAutoFit/>
          </a:bodyPr>
          <a:lstStyle/>
          <a:p>
            <a:pPr algn="r"/>
            <a:r>
              <a:rPr lang="en-US" sz="800" dirty="0">
                <a:solidFill>
                  <a:prstClr val="black"/>
                </a:solidFill>
              </a:rPr>
              <a:t>Geographic/Business diversification</a:t>
            </a:r>
          </a:p>
        </p:txBody>
      </p:sp>
      <p:sp>
        <p:nvSpPr>
          <p:cNvPr id="409" name="TextBox 408"/>
          <p:cNvSpPr txBox="1"/>
          <p:nvPr/>
        </p:nvSpPr>
        <p:spPr>
          <a:xfrm>
            <a:off x="1184262" y="2839584"/>
            <a:ext cx="1069114" cy="328622"/>
          </a:xfrm>
          <a:prstGeom prst="rect">
            <a:avLst/>
          </a:prstGeom>
          <a:noFill/>
        </p:spPr>
        <p:txBody>
          <a:bodyPr wrap="square" lIns="81606" tIns="40802" rIns="81606" bIns="40802" rtlCol="0">
            <a:spAutoFit/>
          </a:bodyPr>
          <a:lstStyle/>
          <a:p>
            <a:pPr algn="r"/>
            <a:r>
              <a:rPr lang="en-US" sz="800" dirty="0">
                <a:solidFill>
                  <a:prstClr val="black"/>
                </a:solidFill>
              </a:rPr>
              <a:t>Environmental/SRI characteristics</a:t>
            </a:r>
          </a:p>
        </p:txBody>
      </p:sp>
      <p:sp>
        <p:nvSpPr>
          <p:cNvPr id="410" name="TextBox 409"/>
          <p:cNvSpPr txBox="1"/>
          <p:nvPr/>
        </p:nvSpPr>
        <p:spPr>
          <a:xfrm>
            <a:off x="930696" y="4201972"/>
            <a:ext cx="1317097" cy="205512"/>
          </a:xfrm>
          <a:prstGeom prst="rect">
            <a:avLst/>
          </a:prstGeom>
          <a:noFill/>
        </p:spPr>
        <p:txBody>
          <a:bodyPr wrap="square" lIns="81606" tIns="40802" rIns="81606" bIns="40802" rtlCol="0">
            <a:spAutoFit/>
          </a:bodyPr>
          <a:lstStyle/>
          <a:p>
            <a:pPr algn="r"/>
            <a:r>
              <a:rPr lang="en-US" sz="800" dirty="0">
                <a:solidFill>
                  <a:prstClr val="black"/>
                </a:solidFill>
              </a:rPr>
              <a:t>Inflation hedge value </a:t>
            </a:r>
          </a:p>
        </p:txBody>
      </p:sp>
      <p:sp>
        <p:nvSpPr>
          <p:cNvPr id="411" name="TextBox 410"/>
          <p:cNvSpPr txBox="1"/>
          <p:nvPr/>
        </p:nvSpPr>
        <p:spPr>
          <a:xfrm>
            <a:off x="1184260" y="2468881"/>
            <a:ext cx="1069116" cy="205512"/>
          </a:xfrm>
          <a:prstGeom prst="rect">
            <a:avLst/>
          </a:prstGeom>
          <a:noFill/>
        </p:spPr>
        <p:txBody>
          <a:bodyPr wrap="square" lIns="81606" tIns="40802" rIns="81606" bIns="40802" rtlCol="0">
            <a:spAutoFit/>
          </a:bodyPr>
          <a:lstStyle/>
          <a:p>
            <a:pPr algn="r"/>
            <a:r>
              <a:rPr lang="en-US" sz="800" dirty="0">
                <a:solidFill>
                  <a:prstClr val="black"/>
                </a:solidFill>
              </a:rPr>
              <a:t>Duration</a:t>
            </a:r>
          </a:p>
        </p:txBody>
      </p:sp>
      <p:sp>
        <p:nvSpPr>
          <p:cNvPr id="412" name="TextBox 411"/>
          <p:cNvSpPr txBox="1"/>
          <p:nvPr/>
        </p:nvSpPr>
        <p:spPr>
          <a:xfrm>
            <a:off x="1184260" y="5483470"/>
            <a:ext cx="1069152" cy="205512"/>
          </a:xfrm>
          <a:prstGeom prst="rect">
            <a:avLst/>
          </a:prstGeom>
          <a:noFill/>
        </p:spPr>
        <p:txBody>
          <a:bodyPr wrap="square" lIns="81606" tIns="40802" rIns="81606" bIns="40802" rtlCol="0">
            <a:spAutoFit/>
          </a:bodyPr>
          <a:lstStyle/>
          <a:p>
            <a:pPr algn="r"/>
            <a:r>
              <a:rPr lang="en-US" sz="800" dirty="0">
                <a:solidFill>
                  <a:prstClr val="black"/>
                </a:solidFill>
              </a:rPr>
              <a:t>Investment cost</a:t>
            </a:r>
          </a:p>
        </p:txBody>
      </p:sp>
      <p:sp>
        <p:nvSpPr>
          <p:cNvPr id="413" name="TextBox 412"/>
          <p:cNvSpPr txBox="1"/>
          <p:nvPr/>
        </p:nvSpPr>
        <p:spPr>
          <a:xfrm>
            <a:off x="960626" y="4982709"/>
            <a:ext cx="1317097" cy="328622"/>
          </a:xfrm>
          <a:prstGeom prst="rect">
            <a:avLst/>
          </a:prstGeom>
          <a:noFill/>
        </p:spPr>
        <p:txBody>
          <a:bodyPr wrap="square" lIns="81606" tIns="40802" rIns="81606" bIns="40802" rtlCol="0">
            <a:spAutoFit/>
          </a:bodyPr>
          <a:lstStyle/>
          <a:p>
            <a:pPr algn="r"/>
            <a:r>
              <a:rPr lang="en-US" sz="800" dirty="0">
                <a:solidFill>
                  <a:prstClr val="black"/>
                </a:solidFill>
              </a:rPr>
              <a:t>Transaction cost/ Management effort</a:t>
            </a:r>
          </a:p>
        </p:txBody>
      </p:sp>
      <p:sp>
        <p:nvSpPr>
          <p:cNvPr id="414" name="TextBox 413"/>
          <p:cNvSpPr txBox="1"/>
          <p:nvPr/>
        </p:nvSpPr>
        <p:spPr>
          <a:xfrm>
            <a:off x="943025" y="5839959"/>
            <a:ext cx="1317097" cy="205512"/>
          </a:xfrm>
          <a:prstGeom prst="rect">
            <a:avLst/>
          </a:prstGeom>
          <a:noFill/>
        </p:spPr>
        <p:txBody>
          <a:bodyPr wrap="square" lIns="81606" tIns="40802" rIns="81606" bIns="40802" rtlCol="0">
            <a:spAutoFit/>
          </a:bodyPr>
          <a:lstStyle/>
          <a:p>
            <a:pPr algn="r"/>
            <a:r>
              <a:rPr lang="en-US" sz="800" dirty="0">
                <a:solidFill>
                  <a:prstClr val="black"/>
                </a:solidFill>
              </a:rPr>
              <a:t>Minimum investment size</a:t>
            </a:r>
          </a:p>
        </p:txBody>
      </p:sp>
      <p:sp>
        <p:nvSpPr>
          <p:cNvPr id="415" name="TextBox 414"/>
          <p:cNvSpPr txBox="1"/>
          <p:nvPr/>
        </p:nvSpPr>
        <p:spPr>
          <a:xfrm>
            <a:off x="931788" y="4626220"/>
            <a:ext cx="1317097" cy="205512"/>
          </a:xfrm>
          <a:prstGeom prst="rect">
            <a:avLst/>
          </a:prstGeom>
          <a:noFill/>
        </p:spPr>
        <p:txBody>
          <a:bodyPr wrap="square" lIns="81606" tIns="40802" rIns="81606" bIns="40802" rtlCol="0">
            <a:spAutoFit/>
          </a:bodyPr>
          <a:lstStyle/>
          <a:p>
            <a:pPr algn="r"/>
            <a:r>
              <a:rPr lang="en-US" sz="800" dirty="0">
                <a:solidFill>
                  <a:prstClr val="black"/>
                </a:solidFill>
              </a:rPr>
              <a:t>Pricing transparency</a:t>
            </a:r>
          </a:p>
        </p:txBody>
      </p:sp>
      <p:sp>
        <p:nvSpPr>
          <p:cNvPr id="416" name="TextBox 415"/>
          <p:cNvSpPr txBox="1"/>
          <p:nvPr/>
        </p:nvSpPr>
        <p:spPr>
          <a:xfrm>
            <a:off x="6932107" y="5313137"/>
            <a:ext cx="1801384" cy="697954"/>
          </a:xfrm>
          <a:prstGeom prst="rect">
            <a:avLst/>
          </a:prstGeom>
          <a:noFill/>
        </p:spPr>
        <p:txBody>
          <a:bodyPr wrap="square" lIns="81606" tIns="40802" rIns="81606" bIns="40802" rtlCol="0">
            <a:spAutoFit/>
          </a:bodyPr>
          <a:lstStyle/>
          <a:p>
            <a:r>
              <a:rPr lang="en-US" sz="800" dirty="0">
                <a:solidFill>
                  <a:prstClr val="black"/>
                </a:solidFill>
              </a:rPr>
              <a:t>* A “HoldCo” is a YieldCo type investment that offers 100% dividend payout and no growth, therefore eliminating uncertainty around new asset acquisition and development</a:t>
            </a:r>
          </a:p>
        </p:txBody>
      </p:sp>
      <p:sp>
        <p:nvSpPr>
          <p:cNvPr id="417" name="Oval 416"/>
          <p:cNvSpPr/>
          <p:nvPr/>
        </p:nvSpPr>
        <p:spPr>
          <a:xfrm>
            <a:off x="3377900" y="1570546"/>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418" name="Oval 417"/>
          <p:cNvSpPr/>
          <p:nvPr/>
        </p:nvSpPr>
        <p:spPr>
          <a:xfrm>
            <a:off x="3155376" y="157204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chemeClr val="tx1"/>
                </a:solidFill>
              </a:rPr>
              <a:t>F</a:t>
            </a:r>
            <a:endParaRPr lang="en-US" dirty="0">
              <a:solidFill>
                <a:schemeClr val="tx1"/>
              </a:solidFill>
            </a:endParaRPr>
          </a:p>
        </p:txBody>
      </p:sp>
      <p:sp>
        <p:nvSpPr>
          <p:cNvPr id="419" name="Oval 418"/>
          <p:cNvSpPr/>
          <p:nvPr/>
        </p:nvSpPr>
        <p:spPr>
          <a:xfrm>
            <a:off x="4490521" y="200186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20" name="Oval 419"/>
          <p:cNvSpPr/>
          <p:nvPr/>
        </p:nvSpPr>
        <p:spPr>
          <a:xfrm>
            <a:off x="6954317" y="2008870"/>
            <a:ext cx="151986" cy="161016"/>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421" name="Oval 420"/>
          <p:cNvSpPr/>
          <p:nvPr/>
        </p:nvSpPr>
        <p:spPr>
          <a:xfrm>
            <a:off x="6954317" y="3384323"/>
            <a:ext cx="151986" cy="161016"/>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422" name="Oval 421"/>
          <p:cNvSpPr/>
          <p:nvPr/>
        </p:nvSpPr>
        <p:spPr>
          <a:xfrm>
            <a:off x="6954584" y="3151870"/>
            <a:ext cx="151986" cy="161016"/>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423" name="Oval 422"/>
          <p:cNvSpPr/>
          <p:nvPr/>
        </p:nvSpPr>
        <p:spPr>
          <a:xfrm>
            <a:off x="6954317" y="4294870"/>
            <a:ext cx="151986" cy="161016"/>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424" name="Oval 423"/>
          <p:cNvSpPr/>
          <p:nvPr/>
        </p:nvSpPr>
        <p:spPr>
          <a:xfrm>
            <a:off x="4284854" y="1575308"/>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425" name="Oval 424"/>
          <p:cNvSpPr/>
          <p:nvPr/>
        </p:nvSpPr>
        <p:spPr>
          <a:xfrm>
            <a:off x="5114262" y="1567284"/>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26" name="Oval 425"/>
          <p:cNvSpPr/>
          <p:nvPr/>
        </p:nvSpPr>
        <p:spPr>
          <a:xfrm>
            <a:off x="5515481" y="1569355"/>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
        <p:nvSpPr>
          <p:cNvPr id="427" name="Oval 426"/>
          <p:cNvSpPr/>
          <p:nvPr/>
        </p:nvSpPr>
        <p:spPr>
          <a:xfrm>
            <a:off x="5939737" y="1567284"/>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428" name="Oval 427"/>
          <p:cNvSpPr/>
          <p:nvPr/>
        </p:nvSpPr>
        <p:spPr>
          <a:xfrm>
            <a:off x="4052215" y="1579190"/>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429" name="Oval 428"/>
          <p:cNvSpPr/>
          <p:nvPr/>
        </p:nvSpPr>
        <p:spPr>
          <a:xfrm>
            <a:off x="4647862" y="1579190"/>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430" name="Oval 429"/>
          <p:cNvSpPr/>
          <p:nvPr/>
        </p:nvSpPr>
        <p:spPr>
          <a:xfrm>
            <a:off x="4166849" y="1997980"/>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432" name="Oval 431"/>
          <p:cNvSpPr/>
          <p:nvPr/>
        </p:nvSpPr>
        <p:spPr>
          <a:xfrm>
            <a:off x="3217189" y="200186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433" name="Oval 432"/>
          <p:cNvSpPr/>
          <p:nvPr/>
        </p:nvSpPr>
        <p:spPr>
          <a:xfrm>
            <a:off x="4675958" y="2007815"/>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434" name="Oval 433"/>
          <p:cNvSpPr/>
          <p:nvPr/>
        </p:nvSpPr>
        <p:spPr>
          <a:xfrm>
            <a:off x="5468278" y="2007815"/>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435" name="Oval 434"/>
          <p:cNvSpPr/>
          <p:nvPr/>
        </p:nvSpPr>
        <p:spPr>
          <a:xfrm>
            <a:off x="4088179" y="2475569"/>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436" name="Oval 435"/>
          <p:cNvSpPr/>
          <p:nvPr/>
        </p:nvSpPr>
        <p:spPr>
          <a:xfrm>
            <a:off x="4321941" y="247945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
        <p:nvSpPr>
          <p:cNvPr id="437" name="Oval 436"/>
          <p:cNvSpPr/>
          <p:nvPr/>
        </p:nvSpPr>
        <p:spPr>
          <a:xfrm>
            <a:off x="3655494" y="2473498"/>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38" name="Oval 437"/>
          <p:cNvSpPr/>
          <p:nvPr/>
        </p:nvSpPr>
        <p:spPr>
          <a:xfrm>
            <a:off x="3020513" y="2485404"/>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439" name="Oval 438"/>
          <p:cNvSpPr/>
          <p:nvPr/>
        </p:nvSpPr>
        <p:spPr>
          <a:xfrm>
            <a:off x="5420514" y="2491356"/>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440" name="Oval 439"/>
          <p:cNvSpPr/>
          <p:nvPr/>
        </p:nvSpPr>
        <p:spPr>
          <a:xfrm>
            <a:off x="3265515" y="291014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41" name="Oval 440"/>
          <p:cNvSpPr/>
          <p:nvPr/>
        </p:nvSpPr>
        <p:spPr>
          <a:xfrm>
            <a:off x="3495905" y="2908076"/>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F</a:t>
            </a:r>
            <a:endParaRPr lang="en-US" dirty="0">
              <a:solidFill>
                <a:srgbClr val="EEECE1">
                  <a:lumMod val="75000"/>
                </a:srgbClr>
              </a:solidFill>
            </a:endParaRPr>
          </a:p>
        </p:txBody>
      </p:sp>
      <p:sp>
        <p:nvSpPr>
          <p:cNvPr id="442" name="Oval 441"/>
          <p:cNvSpPr/>
          <p:nvPr/>
        </p:nvSpPr>
        <p:spPr>
          <a:xfrm>
            <a:off x="4916683" y="2908076"/>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443" name="Oval 442"/>
          <p:cNvSpPr/>
          <p:nvPr/>
        </p:nvSpPr>
        <p:spPr>
          <a:xfrm>
            <a:off x="5057271" y="291014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444" name="Oval 443"/>
          <p:cNvSpPr/>
          <p:nvPr/>
        </p:nvSpPr>
        <p:spPr>
          <a:xfrm>
            <a:off x="5209228" y="2917006"/>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
        <p:nvSpPr>
          <p:cNvPr id="445" name="Oval 444"/>
          <p:cNvSpPr/>
          <p:nvPr/>
        </p:nvSpPr>
        <p:spPr>
          <a:xfrm>
            <a:off x="4743390" y="2919981"/>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446" name="Oval 445"/>
          <p:cNvSpPr/>
          <p:nvPr/>
        </p:nvSpPr>
        <p:spPr>
          <a:xfrm>
            <a:off x="2486680" y="333670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
        <p:nvSpPr>
          <p:cNvPr id="447" name="Oval 446"/>
          <p:cNvSpPr/>
          <p:nvPr/>
        </p:nvSpPr>
        <p:spPr>
          <a:xfrm>
            <a:off x="2688974" y="333670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448" name="Oval 447"/>
          <p:cNvSpPr/>
          <p:nvPr/>
        </p:nvSpPr>
        <p:spPr>
          <a:xfrm>
            <a:off x="3195835" y="3342652"/>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449" name="Oval 448"/>
          <p:cNvSpPr/>
          <p:nvPr/>
        </p:nvSpPr>
        <p:spPr>
          <a:xfrm>
            <a:off x="4745637" y="3344725"/>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50" name="Oval 449"/>
          <p:cNvSpPr/>
          <p:nvPr/>
        </p:nvSpPr>
        <p:spPr>
          <a:xfrm>
            <a:off x="4942313" y="3342654"/>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451" name="Oval 450"/>
          <p:cNvSpPr/>
          <p:nvPr/>
        </p:nvSpPr>
        <p:spPr>
          <a:xfrm>
            <a:off x="5127749" y="3344725"/>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F</a:t>
            </a:r>
            <a:endParaRPr lang="en-US" dirty="0">
              <a:solidFill>
                <a:srgbClr val="EEECE1">
                  <a:lumMod val="75000"/>
                </a:srgbClr>
              </a:solidFill>
            </a:endParaRPr>
          </a:p>
        </p:txBody>
      </p:sp>
      <p:sp>
        <p:nvSpPr>
          <p:cNvPr id="452" name="Oval 451"/>
          <p:cNvSpPr/>
          <p:nvPr/>
        </p:nvSpPr>
        <p:spPr>
          <a:xfrm>
            <a:off x="3200331" y="4219834"/>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453" name="Oval 452"/>
          <p:cNvSpPr/>
          <p:nvPr/>
        </p:nvSpPr>
        <p:spPr>
          <a:xfrm>
            <a:off x="3397006" y="4219834"/>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454" name="Oval 453"/>
          <p:cNvSpPr/>
          <p:nvPr/>
        </p:nvSpPr>
        <p:spPr>
          <a:xfrm>
            <a:off x="3040742" y="4231740"/>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455" name="Oval 454"/>
          <p:cNvSpPr/>
          <p:nvPr/>
        </p:nvSpPr>
        <p:spPr>
          <a:xfrm>
            <a:off x="4425336" y="4219834"/>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
        <p:nvSpPr>
          <p:cNvPr id="456" name="Oval 455"/>
          <p:cNvSpPr/>
          <p:nvPr/>
        </p:nvSpPr>
        <p:spPr>
          <a:xfrm>
            <a:off x="4627632" y="4219834"/>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F</a:t>
            </a:r>
            <a:endParaRPr lang="en-US" dirty="0">
              <a:solidFill>
                <a:srgbClr val="EEECE1">
                  <a:lumMod val="75000"/>
                </a:srgbClr>
              </a:solidFill>
            </a:endParaRPr>
          </a:p>
        </p:txBody>
      </p:sp>
      <p:sp>
        <p:nvSpPr>
          <p:cNvPr id="457" name="Oval 456"/>
          <p:cNvSpPr/>
          <p:nvPr/>
        </p:nvSpPr>
        <p:spPr>
          <a:xfrm>
            <a:off x="4237652" y="4231740"/>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458" name="Oval 457"/>
          <p:cNvSpPr/>
          <p:nvPr/>
        </p:nvSpPr>
        <p:spPr>
          <a:xfrm>
            <a:off x="5374998" y="4221905"/>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459" name="Oval 458"/>
          <p:cNvSpPr/>
          <p:nvPr/>
        </p:nvSpPr>
        <p:spPr>
          <a:xfrm>
            <a:off x="5187314" y="4231740"/>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460" name="Oval 459"/>
          <p:cNvSpPr/>
          <p:nvPr/>
        </p:nvSpPr>
        <p:spPr>
          <a:xfrm>
            <a:off x="5852638" y="422578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61" name="Oval 460"/>
          <p:cNvSpPr/>
          <p:nvPr/>
        </p:nvSpPr>
        <p:spPr>
          <a:xfrm>
            <a:off x="2787875" y="3783185"/>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462" name="Oval 461"/>
          <p:cNvSpPr/>
          <p:nvPr/>
        </p:nvSpPr>
        <p:spPr>
          <a:xfrm>
            <a:off x="3211568" y="3779303"/>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
        <p:nvSpPr>
          <p:cNvPr id="463" name="Oval 462"/>
          <p:cNvSpPr/>
          <p:nvPr/>
        </p:nvSpPr>
        <p:spPr>
          <a:xfrm>
            <a:off x="4071321" y="3779303"/>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464" name="Oval 463"/>
          <p:cNvSpPr/>
          <p:nvPr/>
        </p:nvSpPr>
        <p:spPr>
          <a:xfrm>
            <a:off x="4267996" y="3779303"/>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465" name="Oval 464"/>
          <p:cNvSpPr/>
          <p:nvPr/>
        </p:nvSpPr>
        <p:spPr>
          <a:xfrm>
            <a:off x="5970644" y="3779303"/>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66" name="Oval 465"/>
          <p:cNvSpPr/>
          <p:nvPr/>
        </p:nvSpPr>
        <p:spPr>
          <a:xfrm>
            <a:off x="6165071" y="3789138"/>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467" name="Oval 466"/>
          <p:cNvSpPr/>
          <p:nvPr/>
        </p:nvSpPr>
        <p:spPr>
          <a:xfrm>
            <a:off x="2582208" y="4628529"/>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
        <p:nvSpPr>
          <p:cNvPr id="468" name="Oval 467"/>
          <p:cNvSpPr/>
          <p:nvPr/>
        </p:nvSpPr>
        <p:spPr>
          <a:xfrm>
            <a:off x="2771016" y="4634481"/>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469" name="Oval 468"/>
          <p:cNvSpPr/>
          <p:nvPr/>
        </p:nvSpPr>
        <p:spPr>
          <a:xfrm>
            <a:off x="3304850" y="462464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470" name="Oval 469"/>
          <p:cNvSpPr/>
          <p:nvPr/>
        </p:nvSpPr>
        <p:spPr>
          <a:xfrm>
            <a:off x="4125267" y="4628528"/>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471" name="Oval 470"/>
          <p:cNvSpPr/>
          <p:nvPr/>
        </p:nvSpPr>
        <p:spPr>
          <a:xfrm>
            <a:off x="4456806" y="4628528"/>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472" name="Oval 471"/>
          <p:cNvSpPr/>
          <p:nvPr/>
        </p:nvSpPr>
        <p:spPr>
          <a:xfrm>
            <a:off x="4664719" y="4622576"/>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473" name="Oval 472"/>
          <p:cNvSpPr/>
          <p:nvPr/>
        </p:nvSpPr>
        <p:spPr>
          <a:xfrm>
            <a:off x="5880734" y="4628529"/>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F</a:t>
            </a:r>
            <a:endParaRPr lang="en-US" dirty="0">
              <a:solidFill>
                <a:srgbClr val="EEECE1">
                  <a:lumMod val="75000"/>
                </a:srgbClr>
              </a:solidFill>
            </a:endParaRPr>
          </a:p>
        </p:txBody>
      </p:sp>
      <p:sp>
        <p:nvSpPr>
          <p:cNvPr id="474" name="Oval 473"/>
          <p:cNvSpPr/>
          <p:nvPr/>
        </p:nvSpPr>
        <p:spPr>
          <a:xfrm>
            <a:off x="6060552" y="4628529"/>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75" name="Oval 474"/>
          <p:cNvSpPr/>
          <p:nvPr/>
        </p:nvSpPr>
        <p:spPr>
          <a:xfrm>
            <a:off x="2394524" y="505120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476" name="Oval 475"/>
          <p:cNvSpPr/>
          <p:nvPr/>
        </p:nvSpPr>
        <p:spPr>
          <a:xfrm>
            <a:off x="2750786" y="505120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F</a:t>
            </a:r>
            <a:endParaRPr lang="en-US" dirty="0">
              <a:solidFill>
                <a:srgbClr val="EEECE1">
                  <a:lumMod val="75000"/>
                </a:srgbClr>
              </a:solidFill>
            </a:endParaRPr>
          </a:p>
        </p:txBody>
      </p:sp>
      <p:sp>
        <p:nvSpPr>
          <p:cNvPr id="477" name="Oval 476"/>
          <p:cNvSpPr/>
          <p:nvPr/>
        </p:nvSpPr>
        <p:spPr>
          <a:xfrm>
            <a:off x="2960948" y="505120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78" name="Oval 477"/>
          <p:cNvSpPr/>
          <p:nvPr/>
        </p:nvSpPr>
        <p:spPr>
          <a:xfrm>
            <a:off x="2568721" y="5063106"/>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479" name="Oval 478"/>
          <p:cNvSpPr/>
          <p:nvPr/>
        </p:nvSpPr>
        <p:spPr>
          <a:xfrm>
            <a:off x="5923442" y="505327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
        <p:nvSpPr>
          <p:cNvPr id="480" name="Oval 479"/>
          <p:cNvSpPr/>
          <p:nvPr/>
        </p:nvSpPr>
        <p:spPr>
          <a:xfrm>
            <a:off x="2427677" y="548189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81" name="Oval 480"/>
          <p:cNvSpPr/>
          <p:nvPr/>
        </p:nvSpPr>
        <p:spPr>
          <a:xfrm>
            <a:off x="2588389" y="5479826"/>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F</a:t>
            </a:r>
            <a:endParaRPr lang="en-US" dirty="0">
              <a:solidFill>
                <a:srgbClr val="EEECE1">
                  <a:lumMod val="75000"/>
                </a:srgbClr>
              </a:solidFill>
            </a:endParaRPr>
          </a:p>
        </p:txBody>
      </p:sp>
      <p:sp>
        <p:nvSpPr>
          <p:cNvPr id="482" name="Oval 481"/>
          <p:cNvSpPr/>
          <p:nvPr/>
        </p:nvSpPr>
        <p:spPr>
          <a:xfrm>
            <a:off x="3220560" y="5491731"/>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483" name="Oval 482"/>
          <p:cNvSpPr/>
          <p:nvPr/>
        </p:nvSpPr>
        <p:spPr>
          <a:xfrm>
            <a:off x="3007026" y="5491731"/>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484" name="Oval 483"/>
          <p:cNvSpPr/>
          <p:nvPr/>
        </p:nvSpPr>
        <p:spPr>
          <a:xfrm>
            <a:off x="3942640" y="548189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485" name="Oval 484"/>
          <p:cNvSpPr/>
          <p:nvPr/>
        </p:nvSpPr>
        <p:spPr>
          <a:xfrm>
            <a:off x="4453434" y="548189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486" name="Oval 485"/>
          <p:cNvSpPr/>
          <p:nvPr/>
        </p:nvSpPr>
        <p:spPr>
          <a:xfrm>
            <a:off x="4288226" y="5493802"/>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487" name="Oval 486"/>
          <p:cNvSpPr/>
          <p:nvPr/>
        </p:nvSpPr>
        <p:spPr>
          <a:xfrm>
            <a:off x="5346902" y="5479826"/>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
        <p:nvSpPr>
          <p:cNvPr id="488" name="Oval 487"/>
          <p:cNvSpPr/>
          <p:nvPr/>
        </p:nvSpPr>
        <p:spPr>
          <a:xfrm>
            <a:off x="2441725" y="590159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E</a:t>
            </a:r>
            <a:endParaRPr lang="en-US" dirty="0">
              <a:solidFill>
                <a:srgbClr val="EEECE1">
                  <a:lumMod val="75000"/>
                </a:srgbClr>
              </a:solidFill>
            </a:endParaRPr>
          </a:p>
        </p:txBody>
      </p:sp>
      <p:sp>
        <p:nvSpPr>
          <p:cNvPr id="489" name="Oval 488"/>
          <p:cNvSpPr/>
          <p:nvPr/>
        </p:nvSpPr>
        <p:spPr>
          <a:xfrm>
            <a:off x="2602437" y="590845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F</a:t>
            </a:r>
            <a:endParaRPr lang="en-US" dirty="0">
              <a:solidFill>
                <a:srgbClr val="EEECE1">
                  <a:lumMod val="75000"/>
                </a:srgbClr>
              </a:solidFill>
            </a:endParaRPr>
          </a:p>
        </p:txBody>
      </p:sp>
      <p:sp>
        <p:nvSpPr>
          <p:cNvPr id="490" name="Oval 489"/>
          <p:cNvSpPr/>
          <p:nvPr/>
        </p:nvSpPr>
        <p:spPr>
          <a:xfrm>
            <a:off x="2793494" y="5920356"/>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491" name="Oval 490"/>
          <p:cNvSpPr/>
          <p:nvPr/>
        </p:nvSpPr>
        <p:spPr>
          <a:xfrm>
            <a:off x="2978930" y="5920356"/>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492" name="Oval 491"/>
          <p:cNvSpPr/>
          <p:nvPr/>
        </p:nvSpPr>
        <p:spPr>
          <a:xfrm>
            <a:off x="3425103" y="591052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493" name="Oval 492"/>
          <p:cNvSpPr/>
          <p:nvPr/>
        </p:nvSpPr>
        <p:spPr>
          <a:xfrm>
            <a:off x="4560200" y="5902498"/>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494" name="Oval 493"/>
          <p:cNvSpPr/>
          <p:nvPr/>
        </p:nvSpPr>
        <p:spPr>
          <a:xfrm>
            <a:off x="4251700" y="5914403"/>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495" name="Oval 494"/>
          <p:cNvSpPr/>
          <p:nvPr/>
        </p:nvSpPr>
        <p:spPr>
          <a:xfrm>
            <a:off x="5358140" y="591052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
        <p:nvSpPr>
          <p:cNvPr id="496" name="Oval 495"/>
          <p:cNvSpPr/>
          <p:nvPr/>
        </p:nvSpPr>
        <p:spPr>
          <a:xfrm>
            <a:off x="3029504" y="2013768"/>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497" name="Oval 496"/>
          <p:cNvSpPr/>
          <p:nvPr/>
        </p:nvSpPr>
        <p:spPr>
          <a:xfrm>
            <a:off x="6305553" y="2491356"/>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498" name="Oval 497"/>
          <p:cNvSpPr/>
          <p:nvPr/>
        </p:nvSpPr>
        <p:spPr>
          <a:xfrm>
            <a:off x="2433859" y="3789138"/>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499" name="Oval 498"/>
          <p:cNvSpPr/>
          <p:nvPr/>
        </p:nvSpPr>
        <p:spPr>
          <a:xfrm>
            <a:off x="2424868" y="4634481"/>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500" name="Oval 499"/>
          <p:cNvSpPr/>
          <p:nvPr/>
        </p:nvSpPr>
        <p:spPr>
          <a:xfrm>
            <a:off x="2885650" y="333670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501" name="Oval 500"/>
          <p:cNvSpPr/>
          <p:nvPr/>
        </p:nvSpPr>
        <p:spPr>
          <a:xfrm>
            <a:off x="5350274" y="2925935"/>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502" name="Oval 501"/>
          <p:cNvSpPr/>
          <p:nvPr/>
        </p:nvSpPr>
        <p:spPr>
          <a:xfrm>
            <a:off x="3155376" y="505120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503" name="Oval 502"/>
          <p:cNvSpPr/>
          <p:nvPr/>
        </p:nvSpPr>
        <p:spPr>
          <a:xfrm>
            <a:off x="3327327" y="5063106"/>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504" name="Oval 503"/>
          <p:cNvSpPr/>
          <p:nvPr/>
        </p:nvSpPr>
        <p:spPr>
          <a:xfrm>
            <a:off x="3450389" y="548189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505" name="Oval 504"/>
          <p:cNvSpPr/>
          <p:nvPr/>
        </p:nvSpPr>
        <p:spPr>
          <a:xfrm>
            <a:off x="5341845" y="3350678"/>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sp>
        <p:nvSpPr>
          <p:cNvPr id="506" name="Oval 505"/>
          <p:cNvSpPr/>
          <p:nvPr/>
        </p:nvSpPr>
        <p:spPr>
          <a:xfrm>
            <a:off x="4701245" y="3779303"/>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sp>
        <p:nvSpPr>
          <p:cNvPr id="507" name="Oval 506"/>
          <p:cNvSpPr/>
          <p:nvPr/>
        </p:nvSpPr>
        <p:spPr>
          <a:xfrm>
            <a:off x="5805437" y="3783185"/>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508" name="Oval 507"/>
          <p:cNvSpPr/>
          <p:nvPr/>
        </p:nvSpPr>
        <p:spPr>
          <a:xfrm>
            <a:off x="4815878" y="422578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sp>
        <p:nvSpPr>
          <p:cNvPr id="509" name="Oval 508"/>
          <p:cNvSpPr/>
          <p:nvPr/>
        </p:nvSpPr>
        <p:spPr>
          <a:xfrm>
            <a:off x="4878253" y="377723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510" name="Oval 509"/>
          <p:cNvSpPr/>
          <p:nvPr/>
        </p:nvSpPr>
        <p:spPr>
          <a:xfrm>
            <a:off x="5060317" y="377723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F</a:t>
            </a:r>
            <a:endParaRPr lang="en-US" dirty="0">
              <a:solidFill>
                <a:srgbClr val="EEECE1">
                  <a:lumMod val="75000"/>
                </a:srgbClr>
              </a:solidFill>
            </a:endParaRPr>
          </a:p>
        </p:txBody>
      </p:sp>
      <p:sp>
        <p:nvSpPr>
          <p:cNvPr id="511" name="Oval 510"/>
          <p:cNvSpPr/>
          <p:nvPr/>
        </p:nvSpPr>
        <p:spPr>
          <a:xfrm>
            <a:off x="5203610" y="462555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sp>
        <p:nvSpPr>
          <p:cNvPr id="512" name="Oval 511"/>
          <p:cNvSpPr/>
          <p:nvPr/>
        </p:nvSpPr>
        <p:spPr>
          <a:xfrm>
            <a:off x="5389608" y="4630600"/>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513" name="Oval 512"/>
          <p:cNvSpPr/>
          <p:nvPr/>
        </p:nvSpPr>
        <p:spPr>
          <a:xfrm>
            <a:off x="3706629" y="505417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sp>
        <p:nvSpPr>
          <p:cNvPr id="514" name="Oval 513"/>
          <p:cNvSpPr/>
          <p:nvPr/>
        </p:nvSpPr>
        <p:spPr>
          <a:xfrm>
            <a:off x="3888694" y="505327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515" name="Oval 514"/>
          <p:cNvSpPr/>
          <p:nvPr/>
        </p:nvSpPr>
        <p:spPr>
          <a:xfrm>
            <a:off x="3518382" y="5063106"/>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516" name="Oval 515"/>
          <p:cNvSpPr/>
          <p:nvPr/>
        </p:nvSpPr>
        <p:spPr>
          <a:xfrm>
            <a:off x="3627396" y="548280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sp>
        <p:nvSpPr>
          <p:cNvPr id="517" name="Oval 516"/>
          <p:cNvSpPr/>
          <p:nvPr/>
        </p:nvSpPr>
        <p:spPr>
          <a:xfrm>
            <a:off x="4702930" y="5907064"/>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sp>
        <p:nvSpPr>
          <p:cNvPr id="518" name="Oval 517"/>
          <p:cNvSpPr/>
          <p:nvPr/>
        </p:nvSpPr>
        <p:spPr>
          <a:xfrm>
            <a:off x="4874881" y="590159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C</a:t>
            </a:r>
            <a:endParaRPr lang="en-US" dirty="0">
              <a:solidFill>
                <a:srgbClr val="EEECE1">
                  <a:lumMod val="75000"/>
                </a:srgbClr>
              </a:solidFill>
            </a:endParaRPr>
          </a:p>
        </p:txBody>
      </p:sp>
      <p:sp>
        <p:nvSpPr>
          <p:cNvPr id="519" name="Oval 518"/>
          <p:cNvSpPr/>
          <p:nvPr/>
        </p:nvSpPr>
        <p:spPr>
          <a:xfrm>
            <a:off x="5675631" y="291105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sp>
        <p:nvSpPr>
          <p:cNvPr id="520" name="Oval 519"/>
          <p:cNvSpPr/>
          <p:nvPr/>
        </p:nvSpPr>
        <p:spPr>
          <a:xfrm>
            <a:off x="5816674" y="2914029"/>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I</a:t>
            </a:r>
            <a:endParaRPr lang="en-US" dirty="0">
              <a:solidFill>
                <a:srgbClr val="EEECE1">
                  <a:lumMod val="75000"/>
                </a:srgbClr>
              </a:solidFill>
            </a:endParaRPr>
          </a:p>
        </p:txBody>
      </p:sp>
      <p:sp>
        <p:nvSpPr>
          <p:cNvPr id="521" name="Oval 520"/>
          <p:cNvSpPr/>
          <p:nvPr/>
        </p:nvSpPr>
        <p:spPr>
          <a:xfrm>
            <a:off x="3574576" y="1579190"/>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522" name="Oval 521"/>
          <p:cNvSpPr/>
          <p:nvPr/>
        </p:nvSpPr>
        <p:spPr>
          <a:xfrm>
            <a:off x="5903211" y="200095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sp>
        <p:nvSpPr>
          <p:cNvPr id="523" name="Oval 522"/>
          <p:cNvSpPr/>
          <p:nvPr/>
        </p:nvSpPr>
        <p:spPr>
          <a:xfrm>
            <a:off x="6077409" y="2003933"/>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F</a:t>
            </a:r>
            <a:endParaRPr lang="en-US" dirty="0">
              <a:solidFill>
                <a:srgbClr val="EEECE1">
                  <a:lumMod val="75000"/>
                </a:srgbClr>
              </a:solidFill>
            </a:endParaRPr>
          </a:p>
        </p:txBody>
      </p:sp>
      <p:sp>
        <p:nvSpPr>
          <p:cNvPr id="524" name="Oval 523"/>
          <p:cNvSpPr/>
          <p:nvPr/>
        </p:nvSpPr>
        <p:spPr>
          <a:xfrm>
            <a:off x="6257227" y="200067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525" name="Oval 524"/>
          <p:cNvSpPr/>
          <p:nvPr/>
        </p:nvSpPr>
        <p:spPr>
          <a:xfrm>
            <a:off x="5757672" y="2013768"/>
            <a:ext cx="202296" cy="214313"/>
          </a:xfrm>
          <a:prstGeom prst="ellipse">
            <a:avLst/>
          </a:prstGeom>
          <a:solidFill>
            <a:schemeClr val="tx2">
              <a:lumMod val="75000"/>
            </a:schemeClr>
          </a:solidFill>
          <a:ln w="12700" cmpd="sng">
            <a:solidFill>
              <a:schemeClr val="tx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B</a:t>
            </a:r>
            <a:endParaRPr lang="en-US" dirty="0">
              <a:solidFill>
                <a:prstClr val="white"/>
              </a:solidFill>
            </a:endParaRPr>
          </a:p>
        </p:txBody>
      </p:sp>
      <p:sp>
        <p:nvSpPr>
          <p:cNvPr id="526" name="Oval 525"/>
          <p:cNvSpPr/>
          <p:nvPr/>
        </p:nvSpPr>
        <p:spPr>
          <a:xfrm>
            <a:off x="4802391" y="2473498"/>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J</a:t>
            </a:r>
            <a:endParaRPr lang="en-US" dirty="0">
              <a:solidFill>
                <a:srgbClr val="EEECE1">
                  <a:lumMod val="75000"/>
                </a:srgbClr>
              </a:solidFill>
            </a:endParaRPr>
          </a:p>
        </p:txBody>
      </p:sp>
      <p:sp>
        <p:nvSpPr>
          <p:cNvPr id="527" name="Oval 526"/>
          <p:cNvSpPr/>
          <p:nvPr/>
        </p:nvSpPr>
        <p:spPr>
          <a:xfrm>
            <a:off x="4950741" y="247945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F</a:t>
            </a:r>
            <a:endParaRPr lang="en-US" dirty="0">
              <a:solidFill>
                <a:srgbClr val="EEECE1">
                  <a:lumMod val="75000"/>
                </a:srgbClr>
              </a:solidFill>
            </a:endParaRPr>
          </a:p>
        </p:txBody>
      </p:sp>
      <p:sp>
        <p:nvSpPr>
          <p:cNvPr id="528" name="Oval 527"/>
          <p:cNvSpPr/>
          <p:nvPr/>
        </p:nvSpPr>
        <p:spPr>
          <a:xfrm>
            <a:off x="5117072" y="2479451"/>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A</a:t>
            </a:r>
            <a:endParaRPr lang="en-US" dirty="0">
              <a:solidFill>
                <a:srgbClr val="EEECE1">
                  <a:lumMod val="75000"/>
                </a:srgbClr>
              </a:solidFill>
            </a:endParaRPr>
          </a:p>
        </p:txBody>
      </p:sp>
      <p:sp>
        <p:nvSpPr>
          <p:cNvPr id="529" name="Oval 528"/>
          <p:cNvSpPr/>
          <p:nvPr/>
        </p:nvSpPr>
        <p:spPr>
          <a:xfrm>
            <a:off x="4647862" y="2482427"/>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530" name="Oval 529"/>
          <p:cNvSpPr/>
          <p:nvPr/>
        </p:nvSpPr>
        <p:spPr>
          <a:xfrm>
            <a:off x="6100449" y="1572332"/>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sp>
        <p:nvSpPr>
          <p:cNvPr id="531" name="Oval 530"/>
          <p:cNvSpPr/>
          <p:nvPr/>
        </p:nvSpPr>
        <p:spPr>
          <a:xfrm>
            <a:off x="6277457" y="1579190"/>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532" name="Oval 531"/>
          <p:cNvSpPr/>
          <p:nvPr/>
        </p:nvSpPr>
        <p:spPr>
          <a:xfrm>
            <a:off x="3613911" y="199202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sp>
        <p:nvSpPr>
          <p:cNvPr id="533" name="Oval 532"/>
          <p:cNvSpPr/>
          <p:nvPr/>
        </p:nvSpPr>
        <p:spPr>
          <a:xfrm>
            <a:off x="5911641" y="248242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sp>
        <p:nvSpPr>
          <p:cNvPr id="534" name="Oval 533"/>
          <p:cNvSpPr/>
          <p:nvPr/>
        </p:nvSpPr>
        <p:spPr>
          <a:xfrm>
            <a:off x="6092021" y="2491356"/>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535" name="Oval 534"/>
          <p:cNvSpPr/>
          <p:nvPr/>
        </p:nvSpPr>
        <p:spPr>
          <a:xfrm>
            <a:off x="6159451" y="2913123"/>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sp>
        <p:nvSpPr>
          <p:cNvPr id="536" name="Oval 535"/>
          <p:cNvSpPr/>
          <p:nvPr/>
        </p:nvSpPr>
        <p:spPr>
          <a:xfrm>
            <a:off x="6319601" y="2919981"/>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537" name="Oval 536"/>
          <p:cNvSpPr/>
          <p:nvPr/>
        </p:nvSpPr>
        <p:spPr>
          <a:xfrm>
            <a:off x="5996493" y="2919981"/>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538" name="Oval 537"/>
          <p:cNvSpPr/>
          <p:nvPr/>
        </p:nvSpPr>
        <p:spPr>
          <a:xfrm>
            <a:off x="6167881" y="3341748"/>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sp>
        <p:nvSpPr>
          <p:cNvPr id="539" name="Oval 538"/>
          <p:cNvSpPr/>
          <p:nvPr/>
        </p:nvSpPr>
        <p:spPr>
          <a:xfrm>
            <a:off x="5833532" y="3348606"/>
            <a:ext cx="202296" cy="214313"/>
          </a:xfrm>
          <a:prstGeom prst="ellipse">
            <a:avLst/>
          </a:prstGeom>
          <a:solidFill>
            <a:schemeClr val="accent3">
              <a:lumMod val="75000"/>
            </a:schemeClr>
          </a:solidFill>
          <a:ln w="12700" cmpd="sng">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G</a:t>
            </a:r>
            <a:endParaRPr lang="en-US" dirty="0">
              <a:solidFill>
                <a:prstClr val="white"/>
              </a:solidFill>
            </a:endParaRPr>
          </a:p>
        </p:txBody>
      </p:sp>
      <p:sp>
        <p:nvSpPr>
          <p:cNvPr id="540" name="Oval 539"/>
          <p:cNvSpPr/>
          <p:nvPr/>
        </p:nvSpPr>
        <p:spPr>
          <a:xfrm>
            <a:off x="6024589" y="3348606"/>
            <a:ext cx="202296" cy="214313"/>
          </a:xfrm>
          <a:prstGeom prst="ellipse">
            <a:avLst/>
          </a:prstGeom>
          <a:solidFill>
            <a:schemeClr val="accent2">
              <a:lumMod val="75000"/>
            </a:schemeClr>
          </a:solidFill>
          <a:ln w="12700" cmpd="sng">
            <a:solidFill>
              <a:schemeClr val="accent2">
                <a:lumMod val="75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H</a:t>
            </a:r>
            <a:endParaRPr lang="en-US" dirty="0">
              <a:solidFill>
                <a:prstClr val="white"/>
              </a:solidFill>
            </a:endParaRPr>
          </a:p>
        </p:txBody>
      </p:sp>
      <p:sp>
        <p:nvSpPr>
          <p:cNvPr id="541" name="Oval 540"/>
          <p:cNvSpPr/>
          <p:nvPr/>
        </p:nvSpPr>
        <p:spPr>
          <a:xfrm>
            <a:off x="6325221" y="3348606"/>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542" name="Oval 541"/>
          <p:cNvSpPr/>
          <p:nvPr/>
        </p:nvSpPr>
        <p:spPr>
          <a:xfrm>
            <a:off x="6054932" y="4225787"/>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sp>
        <p:nvSpPr>
          <p:cNvPr id="543" name="Oval 542"/>
          <p:cNvSpPr/>
          <p:nvPr/>
        </p:nvSpPr>
        <p:spPr>
          <a:xfrm>
            <a:off x="6260600" y="4229669"/>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544" name="Oval 543"/>
          <p:cNvSpPr/>
          <p:nvPr/>
        </p:nvSpPr>
        <p:spPr>
          <a:xfrm>
            <a:off x="6108879" y="5056248"/>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sp>
        <p:nvSpPr>
          <p:cNvPr id="545" name="Oval 544"/>
          <p:cNvSpPr/>
          <p:nvPr/>
        </p:nvSpPr>
        <p:spPr>
          <a:xfrm>
            <a:off x="6292067" y="5063106"/>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546" name="Oval 545"/>
          <p:cNvSpPr/>
          <p:nvPr/>
        </p:nvSpPr>
        <p:spPr>
          <a:xfrm>
            <a:off x="6092021" y="5484873"/>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sp>
        <p:nvSpPr>
          <p:cNvPr id="547" name="Oval 546"/>
          <p:cNvSpPr/>
          <p:nvPr/>
        </p:nvSpPr>
        <p:spPr>
          <a:xfrm>
            <a:off x="6294315" y="5491731"/>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sp>
        <p:nvSpPr>
          <p:cNvPr id="548" name="Oval 547"/>
          <p:cNvSpPr/>
          <p:nvPr/>
        </p:nvSpPr>
        <p:spPr>
          <a:xfrm>
            <a:off x="6105506" y="5913498"/>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K</a:t>
            </a:r>
            <a:endParaRPr lang="en-US" dirty="0">
              <a:solidFill>
                <a:srgbClr val="EEECE1">
                  <a:lumMod val="75000"/>
                </a:srgbClr>
              </a:solidFill>
            </a:endParaRPr>
          </a:p>
        </p:txBody>
      </p:sp>
      <p:sp>
        <p:nvSpPr>
          <p:cNvPr id="549" name="Oval 548"/>
          <p:cNvSpPr/>
          <p:nvPr/>
        </p:nvSpPr>
        <p:spPr>
          <a:xfrm>
            <a:off x="6299935" y="5920356"/>
            <a:ext cx="202296" cy="214313"/>
          </a:xfrm>
          <a:prstGeom prst="ellipse">
            <a:avLst/>
          </a:prstGeom>
          <a:solidFill>
            <a:schemeClr val="bg1">
              <a:lumMod val="50000"/>
            </a:schemeClr>
          </a:solidFill>
          <a:ln w="12700"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prstClr val="white"/>
                </a:solidFill>
              </a:rPr>
              <a:t>L</a:t>
            </a:r>
            <a:endParaRPr lang="en-US" dirty="0">
              <a:solidFill>
                <a:prstClr val="white"/>
              </a:solidFill>
            </a:endParaRPr>
          </a:p>
        </p:txBody>
      </p:sp>
      <p:cxnSp>
        <p:nvCxnSpPr>
          <p:cNvPr id="550" name="Straight Connector 549"/>
          <p:cNvCxnSpPr>
            <a:stCxn id="439" idx="7"/>
            <a:endCxn id="525" idx="3"/>
          </p:cNvCxnSpPr>
          <p:nvPr/>
        </p:nvCxnSpPr>
        <p:spPr>
          <a:xfrm flipV="1">
            <a:off x="5593183" y="2196694"/>
            <a:ext cx="194114" cy="326048"/>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1" name="Straight Connector 550"/>
          <p:cNvCxnSpPr>
            <a:stCxn id="445" idx="7"/>
            <a:endCxn id="439" idx="3"/>
          </p:cNvCxnSpPr>
          <p:nvPr/>
        </p:nvCxnSpPr>
        <p:spPr>
          <a:xfrm flipV="1">
            <a:off x="4916059" y="2674281"/>
            <a:ext cx="534082" cy="277084"/>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2" name="Straight Connector 551"/>
          <p:cNvCxnSpPr>
            <a:stCxn id="448" idx="7"/>
            <a:endCxn id="445" idx="2"/>
          </p:cNvCxnSpPr>
          <p:nvPr/>
        </p:nvCxnSpPr>
        <p:spPr>
          <a:xfrm flipV="1">
            <a:off x="3368503" y="3027136"/>
            <a:ext cx="1374885" cy="346901"/>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p:cNvCxnSpPr>
            <a:stCxn id="461" idx="7"/>
            <a:endCxn id="448" idx="3"/>
          </p:cNvCxnSpPr>
          <p:nvPr/>
        </p:nvCxnSpPr>
        <p:spPr>
          <a:xfrm flipV="1">
            <a:off x="2960543" y="3525578"/>
            <a:ext cx="264918" cy="288990"/>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4" name="Straight Connector 553"/>
          <p:cNvCxnSpPr>
            <a:stCxn id="454" idx="1"/>
            <a:endCxn id="461" idx="4"/>
          </p:cNvCxnSpPr>
          <p:nvPr/>
        </p:nvCxnSpPr>
        <p:spPr>
          <a:xfrm flipH="1" flipV="1">
            <a:off x="2889021" y="3997498"/>
            <a:ext cx="181347" cy="265628"/>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5" name="Straight Connector 554"/>
          <p:cNvCxnSpPr>
            <a:stCxn id="454" idx="4"/>
            <a:endCxn id="468" idx="7"/>
          </p:cNvCxnSpPr>
          <p:nvPr/>
        </p:nvCxnSpPr>
        <p:spPr>
          <a:xfrm flipH="1">
            <a:off x="2943684" y="4446053"/>
            <a:ext cx="198205" cy="21981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6" name="Straight Connector 555"/>
          <p:cNvCxnSpPr>
            <a:stCxn id="468" idx="3"/>
            <a:endCxn id="478" idx="0"/>
          </p:cNvCxnSpPr>
          <p:nvPr/>
        </p:nvCxnSpPr>
        <p:spPr>
          <a:xfrm flipH="1">
            <a:off x="2669869" y="4817407"/>
            <a:ext cx="130774" cy="245698"/>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7" name="Straight Connector 556"/>
          <p:cNvCxnSpPr>
            <a:stCxn id="478" idx="6"/>
            <a:endCxn id="486" idx="1"/>
          </p:cNvCxnSpPr>
          <p:nvPr/>
        </p:nvCxnSpPr>
        <p:spPr>
          <a:xfrm>
            <a:off x="2771016" y="5170264"/>
            <a:ext cx="1546836" cy="354925"/>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8" name="Straight Connector 557"/>
          <p:cNvCxnSpPr>
            <a:stCxn id="486" idx="4"/>
            <a:endCxn id="494" idx="0"/>
          </p:cNvCxnSpPr>
          <p:nvPr/>
        </p:nvCxnSpPr>
        <p:spPr>
          <a:xfrm flipH="1">
            <a:off x="4352849" y="5708116"/>
            <a:ext cx="36525" cy="206288"/>
          </a:xfrm>
          <a:prstGeom prst="lin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59" name="Straight Connector 558"/>
          <p:cNvCxnSpPr>
            <a:stCxn id="428" idx="5"/>
            <a:endCxn id="434" idx="2"/>
          </p:cNvCxnSpPr>
          <p:nvPr/>
        </p:nvCxnSpPr>
        <p:spPr>
          <a:xfrm>
            <a:off x="4224885" y="1762115"/>
            <a:ext cx="1243394" cy="352854"/>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0" name="Straight Connector 559"/>
          <p:cNvCxnSpPr>
            <a:stCxn id="534" idx="1"/>
            <a:endCxn id="434" idx="5"/>
          </p:cNvCxnSpPr>
          <p:nvPr/>
        </p:nvCxnSpPr>
        <p:spPr>
          <a:xfrm flipH="1" flipV="1">
            <a:off x="5640947" y="2190740"/>
            <a:ext cx="480699" cy="332001"/>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1" name="Straight Connector 560"/>
          <p:cNvCxnSpPr>
            <a:stCxn id="534" idx="4"/>
            <a:endCxn id="537" idx="0"/>
          </p:cNvCxnSpPr>
          <p:nvPr/>
        </p:nvCxnSpPr>
        <p:spPr>
          <a:xfrm flipH="1">
            <a:off x="6097640" y="2705669"/>
            <a:ext cx="95528" cy="214313"/>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2" name="Straight Connector 561"/>
          <p:cNvCxnSpPr>
            <a:stCxn id="540" idx="0"/>
            <a:endCxn id="537" idx="4"/>
          </p:cNvCxnSpPr>
          <p:nvPr/>
        </p:nvCxnSpPr>
        <p:spPr>
          <a:xfrm flipH="1" flipV="1">
            <a:off x="6097638" y="3134294"/>
            <a:ext cx="28096" cy="214313"/>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3" name="Straight Connector 562"/>
          <p:cNvCxnSpPr>
            <a:stCxn id="507" idx="7"/>
            <a:endCxn id="540" idx="4"/>
          </p:cNvCxnSpPr>
          <p:nvPr/>
        </p:nvCxnSpPr>
        <p:spPr>
          <a:xfrm flipV="1">
            <a:off x="5978104" y="3562917"/>
            <a:ext cx="147631" cy="251651"/>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4" name="Straight Connector 563"/>
          <p:cNvCxnSpPr>
            <a:stCxn id="507" idx="3"/>
            <a:endCxn id="457" idx="7"/>
          </p:cNvCxnSpPr>
          <p:nvPr/>
        </p:nvCxnSpPr>
        <p:spPr>
          <a:xfrm flipH="1">
            <a:off x="4410321" y="3966111"/>
            <a:ext cx="1424741" cy="297014"/>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p:cNvCxnSpPr>
            <a:stCxn id="471" idx="1"/>
            <a:endCxn id="457" idx="4"/>
          </p:cNvCxnSpPr>
          <p:nvPr/>
        </p:nvCxnSpPr>
        <p:spPr>
          <a:xfrm flipH="1" flipV="1">
            <a:off x="4338800" y="4446053"/>
            <a:ext cx="147631" cy="213862"/>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6" name="Straight Connector 565"/>
          <p:cNvCxnSpPr>
            <a:stCxn id="515" idx="7"/>
            <a:endCxn id="471" idx="2"/>
          </p:cNvCxnSpPr>
          <p:nvPr/>
        </p:nvCxnSpPr>
        <p:spPr>
          <a:xfrm flipV="1">
            <a:off x="3691052" y="4735684"/>
            <a:ext cx="765753" cy="35880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7" name="Straight Connector 566"/>
          <p:cNvCxnSpPr>
            <a:stCxn id="515" idx="3"/>
            <a:endCxn id="483" idx="7"/>
          </p:cNvCxnSpPr>
          <p:nvPr/>
        </p:nvCxnSpPr>
        <p:spPr>
          <a:xfrm flipH="1">
            <a:off x="3179696" y="5246031"/>
            <a:ext cx="368313" cy="277084"/>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8" name="Straight Connector 567"/>
          <p:cNvCxnSpPr>
            <a:stCxn id="483" idx="3"/>
            <a:endCxn id="490" idx="0"/>
          </p:cNvCxnSpPr>
          <p:nvPr/>
        </p:nvCxnSpPr>
        <p:spPr>
          <a:xfrm flipH="1">
            <a:off x="2894641" y="5674657"/>
            <a:ext cx="142012" cy="245698"/>
          </a:xfrm>
          <a:prstGeom prst="line">
            <a:avLst/>
          </a:prstGeom>
          <a:l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69" name="Straight Connector 568"/>
          <p:cNvCxnSpPr>
            <a:stCxn id="429" idx="4"/>
            <a:endCxn id="433" idx="0"/>
          </p:cNvCxnSpPr>
          <p:nvPr/>
        </p:nvCxnSpPr>
        <p:spPr>
          <a:xfrm>
            <a:off x="4749007" y="1793502"/>
            <a:ext cx="28096" cy="214313"/>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0" name="Straight Connector 569"/>
          <p:cNvCxnSpPr>
            <a:stCxn id="433" idx="4"/>
            <a:endCxn id="529" idx="0"/>
          </p:cNvCxnSpPr>
          <p:nvPr/>
        </p:nvCxnSpPr>
        <p:spPr>
          <a:xfrm flipH="1">
            <a:off x="4749007" y="2222128"/>
            <a:ext cx="28096" cy="26030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1" name="Straight Connector 570"/>
          <p:cNvCxnSpPr>
            <a:stCxn id="529" idx="5"/>
            <a:endCxn id="501" idx="2"/>
          </p:cNvCxnSpPr>
          <p:nvPr/>
        </p:nvCxnSpPr>
        <p:spPr>
          <a:xfrm>
            <a:off x="4820530" y="2665354"/>
            <a:ext cx="529743" cy="367737"/>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2" name="Straight Connector 571"/>
          <p:cNvCxnSpPr>
            <a:stCxn id="501" idx="5"/>
            <a:endCxn id="539" idx="1"/>
          </p:cNvCxnSpPr>
          <p:nvPr/>
        </p:nvCxnSpPr>
        <p:spPr>
          <a:xfrm>
            <a:off x="5522944" y="3108860"/>
            <a:ext cx="340215" cy="271131"/>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3" name="Straight Connector 572"/>
          <p:cNvCxnSpPr>
            <a:stCxn id="539" idx="5"/>
            <a:endCxn id="466" idx="1"/>
          </p:cNvCxnSpPr>
          <p:nvPr/>
        </p:nvCxnSpPr>
        <p:spPr>
          <a:xfrm>
            <a:off x="6006203" y="3531532"/>
            <a:ext cx="188495" cy="288990"/>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4" name="Straight Connector 573"/>
          <p:cNvCxnSpPr>
            <a:stCxn id="466" idx="3"/>
            <a:endCxn id="459" idx="7"/>
          </p:cNvCxnSpPr>
          <p:nvPr/>
        </p:nvCxnSpPr>
        <p:spPr>
          <a:xfrm flipH="1">
            <a:off x="5359982" y="3972065"/>
            <a:ext cx="834714" cy="291061"/>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5" name="Straight Connector 574"/>
          <p:cNvCxnSpPr>
            <a:stCxn id="470" idx="7"/>
            <a:endCxn id="459" idx="2"/>
          </p:cNvCxnSpPr>
          <p:nvPr/>
        </p:nvCxnSpPr>
        <p:spPr>
          <a:xfrm flipV="1">
            <a:off x="4297936" y="4338897"/>
            <a:ext cx="889378" cy="321018"/>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6" name="Straight Connector 575"/>
          <p:cNvCxnSpPr>
            <a:stCxn id="470" idx="2"/>
            <a:endCxn id="503" idx="7"/>
          </p:cNvCxnSpPr>
          <p:nvPr/>
        </p:nvCxnSpPr>
        <p:spPr>
          <a:xfrm flipH="1">
            <a:off x="3499996" y="4735684"/>
            <a:ext cx="625271" cy="358808"/>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7" name="Straight Connector 576"/>
          <p:cNvCxnSpPr>
            <a:stCxn id="482" idx="0"/>
            <a:endCxn id="503" idx="4"/>
          </p:cNvCxnSpPr>
          <p:nvPr/>
        </p:nvCxnSpPr>
        <p:spPr>
          <a:xfrm flipV="1">
            <a:off x="3321706" y="5277419"/>
            <a:ext cx="106767" cy="214313"/>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578" name="Straight Connector 577"/>
          <p:cNvCxnSpPr>
            <a:stCxn id="491" idx="0"/>
            <a:endCxn id="482" idx="3"/>
          </p:cNvCxnSpPr>
          <p:nvPr/>
        </p:nvCxnSpPr>
        <p:spPr>
          <a:xfrm flipV="1">
            <a:off x="3080078" y="5674657"/>
            <a:ext cx="170108" cy="245698"/>
          </a:xfrm>
          <a:prstGeom prst="line">
            <a:avLst/>
          </a:prstGeom>
          <a:ln>
            <a:solidFill>
              <a:schemeClr val="accent3">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1" name="Oval 430"/>
          <p:cNvSpPr/>
          <p:nvPr/>
        </p:nvSpPr>
        <p:spPr>
          <a:xfrm>
            <a:off x="3829692" y="1985193"/>
            <a:ext cx="222524" cy="230101"/>
          </a:xfrm>
          <a:prstGeom prst="ellipse">
            <a:avLst/>
          </a:prstGeom>
          <a:solidFill>
            <a:schemeClr val="bg1"/>
          </a:solidFill>
          <a:ln w="12700" cmpd="sng">
            <a:solidFill>
              <a:schemeClr val="bg2">
                <a:lumMod val="90000"/>
              </a:schemeClr>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ctr"/>
          <a:lstStyle/>
          <a:p>
            <a:pPr algn="ctr"/>
            <a:r>
              <a:rPr lang="en-US" sz="1200" dirty="0">
                <a:solidFill>
                  <a:srgbClr val="EEECE1">
                    <a:lumMod val="75000"/>
                  </a:srgbClr>
                </a:solidFill>
              </a:rPr>
              <a:t>D</a:t>
            </a:r>
            <a:endParaRPr lang="en-US" dirty="0">
              <a:solidFill>
                <a:srgbClr val="EEECE1">
                  <a:lumMod val="75000"/>
                </a:srgbClr>
              </a:solidFill>
            </a:endParaRPr>
          </a:p>
        </p:txBody>
      </p:sp>
    </p:spTree>
    <p:custDataLst>
      <p:tags r:id="rId1"/>
    </p:custDataLst>
    <p:extLst>
      <p:ext uri="{BB962C8B-B14F-4D97-AF65-F5344CB8AC3E}">
        <p14:creationId xmlns:p14="http://schemas.microsoft.com/office/powerpoint/2010/main" val="1983300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200" dirty="0">
                <a:latin typeface="Candara" panose="020E0502030303020204" pitchFamily="34" charset="0"/>
              </a:rPr>
              <a:t>Summary</a:t>
            </a:r>
          </a:p>
        </p:txBody>
      </p:sp>
      <p:sp>
        <p:nvSpPr>
          <p:cNvPr id="3" name="Slide Number Placeholder 2"/>
          <p:cNvSpPr>
            <a:spLocks noGrp="1"/>
          </p:cNvSpPr>
          <p:nvPr>
            <p:ph type="sldNum" sz="quarter" idx="4294967295"/>
          </p:nvPr>
        </p:nvSpPr>
        <p:spPr>
          <a:xfrm>
            <a:off x="3505200" y="6644422"/>
            <a:ext cx="2133600" cy="213580"/>
          </a:xfrm>
          <a:prstGeom prst="rect">
            <a:avLst/>
          </a:prstGeom>
        </p:spPr>
        <p:txBody>
          <a:bodyPr lIns="82909" tIns="41454" rIns="82909" bIns="41454"/>
          <a:lstStyle/>
          <a:p>
            <a:fld id="{C517CF7D-1E57-4570-A5AD-3D36A607E50F}" type="slidenum">
              <a:rPr lang="en-US" smtClean="0"/>
              <a:t>14</a:t>
            </a:fld>
            <a:endParaRPr lang="en-US"/>
          </a:p>
        </p:txBody>
      </p:sp>
      <p:sp>
        <p:nvSpPr>
          <p:cNvPr id="5" name="TextBox 4"/>
          <p:cNvSpPr txBox="1"/>
          <p:nvPr/>
        </p:nvSpPr>
        <p:spPr>
          <a:xfrm>
            <a:off x="457200" y="1143001"/>
            <a:ext cx="8194431" cy="759509"/>
          </a:xfrm>
          <a:prstGeom prst="rect">
            <a:avLst/>
          </a:prstGeom>
          <a:noFill/>
        </p:spPr>
        <p:txBody>
          <a:bodyPr wrap="square" lIns="81606" tIns="40802" rIns="81606" bIns="40802" rtlCol="0">
            <a:spAutoFit/>
          </a:bodyPr>
          <a:lstStyle/>
          <a:p>
            <a:r>
              <a:rPr lang="en-US" sz="2200" dirty="0">
                <a:solidFill>
                  <a:schemeClr val="tx1">
                    <a:lumMod val="75000"/>
                    <a:lumOff val="25000"/>
                  </a:schemeClr>
                </a:solidFill>
              </a:rPr>
              <a:t>Direct investment in renewable energy can provide attractive risk/ return for institutional investors; particularly for liability hedging </a:t>
            </a:r>
          </a:p>
        </p:txBody>
      </p:sp>
      <p:sp>
        <p:nvSpPr>
          <p:cNvPr id="6" name="TextBox 5"/>
          <p:cNvSpPr txBox="1"/>
          <p:nvPr/>
        </p:nvSpPr>
        <p:spPr>
          <a:xfrm>
            <a:off x="457201" y="2550191"/>
            <a:ext cx="8093262" cy="759509"/>
          </a:xfrm>
          <a:prstGeom prst="rect">
            <a:avLst/>
          </a:prstGeom>
          <a:noFill/>
        </p:spPr>
        <p:txBody>
          <a:bodyPr wrap="square" lIns="81606" tIns="40802" rIns="81606" bIns="40802" rtlCol="0">
            <a:spAutoFit/>
          </a:bodyPr>
          <a:lstStyle/>
          <a:p>
            <a:r>
              <a:rPr lang="en-US" sz="2200" dirty="0">
                <a:solidFill>
                  <a:schemeClr val="tx1">
                    <a:lumMod val="75000"/>
                    <a:lumOff val="25000"/>
                  </a:schemeClr>
                </a:solidFill>
              </a:rPr>
              <a:t>However, current financing options reduce the value and decrease the attractiveness of these investments to institutional investors</a:t>
            </a:r>
          </a:p>
        </p:txBody>
      </p:sp>
      <p:sp>
        <p:nvSpPr>
          <p:cNvPr id="7" name="TextBox 6"/>
          <p:cNvSpPr txBox="1"/>
          <p:nvPr/>
        </p:nvSpPr>
        <p:spPr>
          <a:xfrm>
            <a:off x="457202" y="3957379"/>
            <a:ext cx="8295556" cy="777698"/>
          </a:xfrm>
          <a:prstGeom prst="rect">
            <a:avLst/>
          </a:prstGeom>
          <a:noFill/>
        </p:spPr>
        <p:txBody>
          <a:bodyPr wrap="square" lIns="81606" tIns="40802" rIns="81606" bIns="40802" rtlCol="0">
            <a:spAutoFit/>
          </a:bodyPr>
          <a:lstStyle/>
          <a:p>
            <a:r>
              <a:rPr lang="en-US" sz="2200" dirty="0">
                <a:solidFill>
                  <a:schemeClr val="tx1">
                    <a:lumMod val="75000"/>
                    <a:lumOff val="25000"/>
                  </a:schemeClr>
                </a:solidFill>
              </a:rPr>
              <a:t>CPI is looking to coordinate a small set of large institutions seeking to design new types of financing options that will overcome these barriers</a:t>
            </a:r>
          </a:p>
        </p:txBody>
      </p:sp>
      <p:sp>
        <p:nvSpPr>
          <p:cNvPr id="8" name="TextBox 7"/>
          <p:cNvSpPr txBox="1"/>
          <p:nvPr/>
        </p:nvSpPr>
        <p:spPr>
          <a:xfrm>
            <a:off x="457202" y="5364568"/>
            <a:ext cx="8295556" cy="759509"/>
          </a:xfrm>
          <a:prstGeom prst="rect">
            <a:avLst/>
          </a:prstGeom>
          <a:noFill/>
        </p:spPr>
        <p:txBody>
          <a:bodyPr wrap="square" lIns="81606" tIns="40802" rIns="81606" bIns="40802" rtlCol="0">
            <a:spAutoFit/>
          </a:bodyPr>
          <a:lstStyle/>
          <a:p>
            <a:r>
              <a:rPr lang="en-US" sz="2200" dirty="0">
                <a:solidFill>
                  <a:schemeClr val="tx1">
                    <a:lumMod val="75000"/>
                    <a:lumOff val="25000"/>
                  </a:schemeClr>
                </a:solidFill>
              </a:rPr>
              <a:t>A roundtable to be held in June 2015 will be one important first step in this process</a:t>
            </a:r>
          </a:p>
        </p:txBody>
      </p:sp>
    </p:spTree>
    <p:custDataLst>
      <p:tags r:id="rId1"/>
    </p:custDataLst>
    <p:extLst>
      <p:ext uri="{BB962C8B-B14F-4D97-AF65-F5344CB8AC3E}">
        <p14:creationId xmlns:p14="http://schemas.microsoft.com/office/powerpoint/2010/main" val="97381299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424" y="-39064"/>
            <a:ext cx="8380176" cy="854610"/>
          </a:xfrm>
        </p:spPr>
        <p:txBody>
          <a:bodyPr>
            <a:normAutofit/>
          </a:bodyPr>
          <a:lstStyle/>
          <a:p>
            <a:r>
              <a:rPr lang="en-US" sz="2100" dirty="0" smtClean="0"/>
              <a:t>China Domestic Coal-Fired Power Investment</a:t>
            </a:r>
            <a:endParaRPr lang="en-US" sz="2100" dirty="0"/>
          </a:p>
        </p:txBody>
      </p:sp>
      <p:pic>
        <p:nvPicPr>
          <p:cNvPr id="6" name="Picture 5" descr="China 2012 LSCP.png"/>
          <p:cNvPicPr>
            <a:picLocks noChangeAspect="1"/>
          </p:cNvPicPr>
          <p:nvPr/>
        </p:nvPicPr>
        <p:blipFill rotWithShape="1">
          <a:blip r:embed="rId2">
            <a:extLst>
              <a:ext uri="{28A0092B-C50C-407E-A947-70E740481C1C}">
                <a14:useLocalDpi xmlns:a14="http://schemas.microsoft.com/office/drawing/2010/main" val="0"/>
              </a:ext>
            </a:extLst>
          </a:blip>
          <a:srcRect t="15723" r="10227" b="37825"/>
          <a:stretch/>
        </p:blipFill>
        <p:spPr>
          <a:xfrm>
            <a:off x="899253" y="815546"/>
            <a:ext cx="7067880" cy="5263521"/>
          </a:xfrm>
          <a:prstGeom prst="rect">
            <a:avLst/>
          </a:prstGeom>
        </p:spPr>
      </p:pic>
      <p:sp>
        <p:nvSpPr>
          <p:cNvPr id="7" name="Content Placeholder 2"/>
          <p:cNvSpPr>
            <a:spLocks noGrp="1"/>
          </p:cNvSpPr>
          <p:nvPr>
            <p:ph idx="1"/>
          </p:nvPr>
        </p:nvSpPr>
        <p:spPr>
          <a:xfrm>
            <a:off x="611424" y="6104467"/>
            <a:ext cx="7927095" cy="586259"/>
          </a:xfrm>
        </p:spPr>
        <p:txBody>
          <a:bodyPr>
            <a:normAutofit fontScale="85000" lnSpcReduction="10000"/>
          </a:bodyPr>
          <a:lstStyle/>
          <a:p>
            <a:pPr marL="0" indent="0" algn="ctr">
              <a:buNone/>
            </a:pPr>
            <a:r>
              <a:rPr lang="en-US" dirty="0" smtClean="0"/>
              <a:t>Total 2012 Estimated Investment: </a:t>
            </a:r>
            <a:r>
              <a:rPr lang="en-US" b="1" dirty="0" smtClean="0"/>
              <a:t>c. USD 40-50 bn.</a:t>
            </a:r>
            <a:endParaRPr lang="en-US" b="1" dirty="0"/>
          </a:p>
        </p:txBody>
      </p:sp>
    </p:spTree>
    <p:extLst>
      <p:ext uri="{BB962C8B-B14F-4D97-AF65-F5344CB8AC3E}">
        <p14:creationId xmlns:p14="http://schemas.microsoft.com/office/powerpoint/2010/main" val="36564126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111064"/>
            <a:ext cx="8458200" cy="57473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a:solidFill>
                  <a:schemeClr val="bg1"/>
                </a:solidFill>
                <a:latin typeface="+mn-lt"/>
                <a:ea typeface="+mn-ea"/>
                <a:cs typeface="+mn-cs"/>
              </a:rPr>
              <a:t>Unfavorable debt terms </a:t>
            </a:r>
            <a:r>
              <a:rPr lang="en-US" sz="2400" dirty="0" smtClean="0">
                <a:solidFill>
                  <a:schemeClr val="bg1"/>
                </a:solidFill>
                <a:latin typeface="+mn-lt"/>
                <a:ea typeface="+mn-ea"/>
                <a:cs typeface="+mn-cs"/>
              </a:rPr>
              <a:t>raise the </a:t>
            </a:r>
            <a:r>
              <a:rPr lang="en-US" sz="2400" dirty="0">
                <a:solidFill>
                  <a:schemeClr val="bg1"/>
                </a:solidFill>
                <a:latin typeface="+mn-lt"/>
                <a:ea typeface="+mn-ea"/>
                <a:cs typeface="+mn-cs"/>
              </a:rPr>
              <a:t>cost of renewable energy </a:t>
            </a:r>
            <a:r>
              <a:rPr lang="en-US" sz="2400" dirty="0" smtClean="0">
                <a:solidFill>
                  <a:schemeClr val="bg1"/>
                </a:solidFill>
                <a:latin typeface="+mn-lt"/>
                <a:ea typeface="+mn-ea"/>
                <a:cs typeface="+mn-cs"/>
              </a:rPr>
              <a:t>by ~30%</a:t>
            </a:r>
            <a:endParaRPr lang="en-US" sz="2400" dirty="0">
              <a:solidFill>
                <a:schemeClr val="bg1"/>
              </a:solidFill>
              <a:latin typeface="+mn-lt"/>
              <a:ea typeface="+mn-ea"/>
              <a:cs typeface="+mn-cs"/>
            </a:endParaRPr>
          </a:p>
        </p:txBody>
      </p:sp>
      <p:sp>
        <p:nvSpPr>
          <p:cNvPr id="3" name="TextBox 2"/>
          <p:cNvSpPr txBox="1"/>
          <p:nvPr>
            <p:custDataLst>
              <p:tags r:id="rId1"/>
            </p:custDataLst>
          </p:nvPr>
        </p:nvSpPr>
        <p:spPr>
          <a:xfrm>
            <a:off x="3526697" y="645225"/>
            <a:ext cx="5541103" cy="461665"/>
          </a:xfrm>
          <a:prstGeom prst="rect">
            <a:avLst/>
          </a:prstGeom>
          <a:noFill/>
          <a:ln w="28575">
            <a:noFill/>
          </a:ln>
        </p:spPr>
        <p:txBody>
          <a:bodyPr wrap="square" rtlCol="0">
            <a:spAutoFit/>
          </a:bodyPr>
          <a:lstStyle/>
          <a:p>
            <a:r>
              <a:rPr lang="en-US" sz="1200" b="1" dirty="0" smtClean="0">
                <a:solidFill>
                  <a:srgbClr val="7D7875"/>
                </a:solidFill>
                <a:latin typeface="Cronos Pro"/>
                <a:cs typeface="Cronos Pro"/>
              </a:rPr>
              <a:t>Impact of debt and equity costs and terms in India on overall financing costs compared to a US baseline</a:t>
            </a:r>
            <a:endParaRPr lang="en-US" sz="1200" b="1" dirty="0">
              <a:solidFill>
                <a:srgbClr val="7D7875"/>
              </a:solidFill>
              <a:latin typeface="Cronos Pro"/>
              <a:cs typeface="Cronos Pro"/>
            </a:endParaRPr>
          </a:p>
        </p:txBody>
      </p:sp>
      <p:sp>
        <p:nvSpPr>
          <p:cNvPr id="4" name="Rectangle 3"/>
          <p:cNvSpPr/>
          <p:nvPr/>
        </p:nvSpPr>
        <p:spPr>
          <a:xfrm>
            <a:off x="304801" y="6096000"/>
            <a:ext cx="3212856" cy="400110"/>
          </a:xfrm>
          <a:prstGeom prst="rect">
            <a:avLst/>
          </a:prstGeom>
        </p:spPr>
        <p:txBody>
          <a:bodyPr wrap="square">
            <a:spAutoFit/>
          </a:bodyPr>
          <a:lstStyle/>
          <a:p>
            <a:r>
              <a:rPr lang="en-US" sz="1000" dirty="0" smtClean="0">
                <a:solidFill>
                  <a:schemeClr val="tx1">
                    <a:lumMod val="50000"/>
                  </a:schemeClr>
                </a:solidFill>
              </a:rPr>
              <a:t>Source: Meeting India’s Renewable Energy Targets: The Financing Challenge (2012), CPI</a:t>
            </a:r>
            <a:endParaRPr lang="en-US" sz="1000" dirty="0">
              <a:solidFill>
                <a:schemeClr val="tx1">
                  <a:lumMod val="50000"/>
                </a:schemeClr>
              </a:solidFill>
            </a:endParaRPr>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16883" t="12454" r="33929" b="6481"/>
          <a:stretch/>
        </p:blipFill>
        <p:spPr bwMode="auto">
          <a:xfrm>
            <a:off x="3526697" y="1047542"/>
            <a:ext cx="5617303" cy="5786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custDataLst>
              <p:tags r:id="rId2"/>
            </p:custDataLst>
          </p:nvPr>
        </p:nvSpPr>
        <p:spPr>
          <a:xfrm>
            <a:off x="381000" y="816888"/>
            <a:ext cx="3022404" cy="5355312"/>
          </a:xfrm>
          <a:prstGeom prst="rect">
            <a:avLst/>
          </a:prstGeom>
          <a:noFill/>
          <a:ln w="28575">
            <a:noFill/>
          </a:ln>
        </p:spPr>
        <p:txBody>
          <a:bodyPr wrap="square" rtlCol="0">
            <a:spAutoFit/>
          </a:bodyPr>
          <a:lstStyle/>
          <a:p>
            <a:pPr marL="228600" indent="-228600">
              <a:buFont typeface="Arial" pitchFamily="34" charset="0"/>
              <a:buChar char="•"/>
            </a:pPr>
            <a:r>
              <a:rPr lang="en-US" dirty="0" smtClean="0">
                <a:solidFill>
                  <a:srgbClr val="7D7875"/>
                </a:solidFill>
                <a:latin typeface="+mj-lt"/>
                <a:cs typeface="Cronos Pro"/>
              </a:rPr>
              <a:t>India aims to more than </a:t>
            </a:r>
            <a:r>
              <a:rPr lang="en-US" b="1" dirty="0" smtClean="0">
                <a:solidFill>
                  <a:srgbClr val="7D7875"/>
                </a:solidFill>
                <a:latin typeface="+mj-lt"/>
                <a:cs typeface="Cronos Pro"/>
              </a:rPr>
              <a:t>double existing renewable energy capacity</a:t>
            </a:r>
            <a:r>
              <a:rPr lang="en-US" dirty="0" smtClean="0">
                <a:solidFill>
                  <a:srgbClr val="7D7875"/>
                </a:solidFill>
                <a:latin typeface="+mj-lt"/>
                <a:cs typeface="Cronos Pro"/>
              </a:rPr>
              <a:t> by 2022. </a:t>
            </a:r>
          </a:p>
          <a:p>
            <a:pPr marL="228600" indent="-228600">
              <a:buFont typeface="Arial" pitchFamily="34" charset="0"/>
              <a:buChar char="•"/>
            </a:pPr>
            <a:endParaRPr lang="en-US" dirty="0" smtClean="0">
              <a:solidFill>
                <a:srgbClr val="7D7875"/>
              </a:solidFill>
              <a:latin typeface="+mj-lt"/>
              <a:cs typeface="Cronos Pro"/>
            </a:endParaRPr>
          </a:p>
          <a:p>
            <a:pPr marL="228600" indent="-228600">
              <a:buFont typeface="Arial" pitchFamily="34" charset="0"/>
              <a:buChar char="•"/>
            </a:pPr>
            <a:r>
              <a:rPr lang="en-US" dirty="0" smtClean="0">
                <a:solidFill>
                  <a:srgbClr val="7D7875"/>
                </a:solidFill>
                <a:latin typeface="+mj-lt"/>
                <a:cs typeface="Cronos Pro"/>
              </a:rPr>
              <a:t>Renewable energy is </a:t>
            </a:r>
            <a:r>
              <a:rPr lang="en-US" b="1" dirty="0" smtClean="0">
                <a:solidFill>
                  <a:srgbClr val="7D7875"/>
                </a:solidFill>
                <a:latin typeface="+mj-lt"/>
                <a:cs typeface="Cronos Pro"/>
              </a:rPr>
              <a:t>expensive</a:t>
            </a:r>
            <a:r>
              <a:rPr lang="en-US" dirty="0" smtClean="0">
                <a:solidFill>
                  <a:srgbClr val="7D7875"/>
                </a:solidFill>
                <a:latin typeface="+mj-lt"/>
                <a:cs typeface="Cronos Pro"/>
              </a:rPr>
              <a:t> compared to conventional power, and requires </a:t>
            </a:r>
            <a:r>
              <a:rPr lang="en-US" b="1" dirty="0" smtClean="0">
                <a:solidFill>
                  <a:srgbClr val="7D7875"/>
                </a:solidFill>
                <a:latin typeface="+mj-lt"/>
                <a:cs typeface="Cronos Pro"/>
              </a:rPr>
              <a:t>policy support</a:t>
            </a:r>
            <a:r>
              <a:rPr lang="en-US" dirty="0" smtClean="0">
                <a:solidFill>
                  <a:srgbClr val="7D7875"/>
                </a:solidFill>
                <a:latin typeface="+mj-lt"/>
                <a:cs typeface="Cronos Pro"/>
              </a:rPr>
              <a:t>.  </a:t>
            </a:r>
          </a:p>
          <a:p>
            <a:pPr marL="228600" indent="-228600">
              <a:buFont typeface="Arial" pitchFamily="34" charset="0"/>
              <a:buChar char="•"/>
            </a:pPr>
            <a:endParaRPr lang="en-US" dirty="0" smtClean="0">
              <a:solidFill>
                <a:srgbClr val="7D7875"/>
              </a:solidFill>
              <a:latin typeface="+mj-lt"/>
              <a:cs typeface="Cronos Pro"/>
            </a:endParaRPr>
          </a:p>
          <a:p>
            <a:pPr marL="228600" indent="-228600">
              <a:buFont typeface="Arial" pitchFamily="34" charset="0"/>
              <a:buChar char="•"/>
            </a:pPr>
            <a:r>
              <a:rPr lang="en-US" dirty="0" smtClean="0">
                <a:solidFill>
                  <a:srgbClr val="7D7875"/>
                </a:solidFill>
                <a:latin typeface="+mj-lt"/>
                <a:cs typeface="Cronos Pro"/>
              </a:rPr>
              <a:t>In </a:t>
            </a:r>
            <a:r>
              <a:rPr lang="en-US" dirty="0">
                <a:solidFill>
                  <a:srgbClr val="7D7875"/>
                </a:solidFill>
                <a:latin typeface="+mj-lt"/>
                <a:cs typeface="Cronos Pro"/>
              </a:rPr>
              <a:t>our previous work, we found that hi</a:t>
            </a:r>
            <a:r>
              <a:rPr lang="en-US" dirty="0" smtClean="0">
                <a:solidFill>
                  <a:srgbClr val="7D7875"/>
                </a:solidFill>
                <a:latin typeface="+mj-lt"/>
                <a:cs typeface="Cronos Pro"/>
              </a:rPr>
              <a:t>gh (and variable) interest rate and short tenor  of debt add ~</a:t>
            </a:r>
            <a:r>
              <a:rPr lang="en-US" b="1" dirty="0" smtClean="0">
                <a:solidFill>
                  <a:srgbClr val="7D7875"/>
                </a:solidFill>
                <a:latin typeface="+mj-lt"/>
                <a:cs typeface="Cronos Pro"/>
              </a:rPr>
              <a:t>30% to the cost</a:t>
            </a:r>
            <a:r>
              <a:rPr lang="en-US" dirty="0" smtClean="0">
                <a:solidFill>
                  <a:srgbClr val="7D7875"/>
                </a:solidFill>
                <a:latin typeface="+mj-lt"/>
                <a:cs typeface="Cronos Pro"/>
              </a:rPr>
              <a:t> of renewable energy. </a:t>
            </a:r>
          </a:p>
          <a:p>
            <a:pPr marL="228600" indent="-228600">
              <a:buFont typeface="Arial" pitchFamily="34" charset="0"/>
              <a:buChar char="•"/>
            </a:pPr>
            <a:endParaRPr lang="en-US" dirty="0" smtClean="0">
              <a:solidFill>
                <a:srgbClr val="7D7875"/>
              </a:solidFill>
              <a:latin typeface="+mj-lt"/>
              <a:cs typeface="Cronos Pro"/>
            </a:endParaRPr>
          </a:p>
          <a:p>
            <a:pPr marL="228600" indent="-228600">
              <a:buFont typeface="Arial" pitchFamily="34" charset="0"/>
              <a:buChar char="•"/>
            </a:pPr>
            <a:r>
              <a:rPr lang="en-US" dirty="0" smtClean="0">
                <a:solidFill>
                  <a:srgbClr val="7D7875"/>
                </a:solidFill>
                <a:latin typeface="+mj-lt"/>
                <a:cs typeface="Cronos Pro"/>
              </a:rPr>
              <a:t>Question: </a:t>
            </a:r>
            <a:r>
              <a:rPr lang="en-US" b="1" dirty="0" smtClean="0">
                <a:solidFill>
                  <a:srgbClr val="7D7875"/>
                </a:solidFill>
                <a:latin typeface="+mj-lt"/>
                <a:cs typeface="Cronos Pro"/>
              </a:rPr>
              <a:t>What federal policies would be the most cost-effective?</a:t>
            </a:r>
          </a:p>
        </p:txBody>
      </p:sp>
    </p:spTree>
    <p:extLst>
      <p:ext uri="{BB962C8B-B14F-4D97-AF65-F5344CB8AC3E}">
        <p14:creationId xmlns:p14="http://schemas.microsoft.com/office/powerpoint/2010/main" val="385434454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clrChange>
              <a:clrFrom>
                <a:srgbClr val="FFFFFF"/>
              </a:clrFrom>
              <a:clrTo>
                <a:srgbClr val="FFFFFF">
                  <a:alpha val="0"/>
                </a:srgbClr>
              </a:clrTo>
            </a:clrChange>
          </a:blip>
          <a:stretch>
            <a:fillRect/>
          </a:stretch>
        </p:blipFill>
        <p:spPr>
          <a:xfrm>
            <a:off x="216096" y="1043723"/>
            <a:ext cx="8800904" cy="4899877"/>
          </a:xfrm>
          <a:prstGeom prst="rect">
            <a:avLst/>
          </a:prstGeom>
        </p:spPr>
      </p:pic>
      <p:sp>
        <p:nvSpPr>
          <p:cNvPr id="3" name="Title 1"/>
          <p:cNvSpPr txBox="1">
            <a:spLocks/>
          </p:cNvSpPr>
          <p:nvPr/>
        </p:nvSpPr>
        <p:spPr>
          <a:xfrm>
            <a:off x="0" y="111064"/>
            <a:ext cx="9144000" cy="574736"/>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100" dirty="0" smtClean="0">
                <a:solidFill>
                  <a:schemeClr val="bg1"/>
                </a:solidFill>
                <a:latin typeface="+mn-lt"/>
                <a:ea typeface="+mn-ea"/>
                <a:cs typeface="+mn-cs"/>
              </a:rPr>
              <a:t>Innovative financing mechanisms can reduce the cost of debt by up to 4.5% points</a:t>
            </a:r>
            <a:endParaRPr lang="en-US" sz="2100" dirty="0">
              <a:solidFill>
                <a:schemeClr val="bg1"/>
              </a:solidFill>
              <a:latin typeface="+mn-lt"/>
              <a:ea typeface="+mn-ea"/>
              <a:cs typeface="+mn-cs"/>
            </a:endParaRPr>
          </a:p>
        </p:txBody>
      </p:sp>
    </p:spTree>
    <p:extLst>
      <p:ext uri="{BB962C8B-B14F-4D97-AF65-F5344CB8AC3E}">
        <p14:creationId xmlns:p14="http://schemas.microsoft.com/office/powerpoint/2010/main" val="167268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222836555"/>
              </p:ext>
            </p:extLst>
          </p:nvPr>
        </p:nvGraphicFramePr>
        <p:xfrm>
          <a:off x="755650" y="0"/>
          <a:ext cx="7359650" cy="6858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4" name="Group 13"/>
          <p:cNvGrpSpPr/>
          <p:nvPr/>
        </p:nvGrpSpPr>
        <p:grpSpPr>
          <a:xfrm>
            <a:off x="-98637" y="171450"/>
            <a:ext cx="1546437" cy="6311900"/>
            <a:chOff x="-98637" y="171450"/>
            <a:chExt cx="1546437" cy="6311900"/>
          </a:xfrm>
        </p:grpSpPr>
        <p:cxnSp>
          <p:nvCxnSpPr>
            <p:cNvPr id="5" name="Straight Arrow Connector 4"/>
            <p:cNvCxnSpPr/>
            <p:nvPr/>
          </p:nvCxnSpPr>
          <p:spPr>
            <a:xfrm flipV="1">
              <a:off x="1447800" y="171450"/>
              <a:ext cx="0" cy="631190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98637" y="231568"/>
              <a:ext cx="1546437" cy="1384995"/>
            </a:xfrm>
            <a:prstGeom prst="rect">
              <a:avLst/>
            </a:prstGeom>
            <a:noFill/>
          </p:spPr>
          <p:txBody>
            <a:bodyPr wrap="square" rtlCol="0">
              <a:spAutoFit/>
            </a:bodyPr>
            <a:lstStyle/>
            <a:p>
              <a:pPr algn="r"/>
              <a:r>
                <a:rPr lang="en-US" i="1" dirty="0" smtClean="0">
                  <a:solidFill>
                    <a:schemeClr val="tx1">
                      <a:lumMod val="75000"/>
                      <a:lumOff val="25000"/>
                    </a:schemeClr>
                  </a:solidFill>
                </a:rPr>
                <a:t>4x</a:t>
              </a:r>
            </a:p>
            <a:p>
              <a:pPr algn="r"/>
              <a:r>
                <a:rPr lang="en-US" i="1" dirty="0" smtClean="0">
                  <a:solidFill>
                    <a:schemeClr val="tx1">
                      <a:lumMod val="75000"/>
                      <a:lumOff val="25000"/>
                    </a:schemeClr>
                  </a:solidFill>
                </a:rPr>
                <a:t>Productivity </a:t>
              </a:r>
              <a:r>
                <a:rPr lang="en-US" sz="1600" i="1" dirty="0" smtClean="0">
                  <a:solidFill>
                    <a:schemeClr val="tx1">
                      <a:lumMod val="75000"/>
                      <a:lumOff val="25000"/>
                    </a:schemeClr>
                  </a:solidFill>
                </a:rPr>
                <a:t>(value of production/unit of land)</a:t>
              </a:r>
              <a:endParaRPr lang="en-US" sz="1600" i="1" dirty="0">
                <a:solidFill>
                  <a:schemeClr val="tx1">
                    <a:lumMod val="75000"/>
                    <a:lumOff val="25000"/>
                  </a:schemeClr>
                </a:solidFill>
              </a:endParaRPr>
            </a:p>
          </p:txBody>
        </p:sp>
      </p:grpSp>
      <p:grpSp>
        <p:nvGrpSpPr>
          <p:cNvPr id="13" name="Group 12"/>
          <p:cNvGrpSpPr/>
          <p:nvPr/>
        </p:nvGrpSpPr>
        <p:grpSpPr>
          <a:xfrm>
            <a:off x="1447800" y="6483350"/>
            <a:ext cx="6823275" cy="338554"/>
            <a:chOff x="1447800" y="6483350"/>
            <a:chExt cx="6823275" cy="338554"/>
          </a:xfrm>
        </p:grpSpPr>
        <p:cxnSp>
          <p:nvCxnSpPr>
            <p:cNvPr id="4" name="Straight Arrow Connector 3"/>
            <p:cNvCxnSpPr/>
            <p:nvPr/>
          </p:nvCxnSpPr>
          <p:spPr>
            <a:xfrm>
              <a:off x="1447800" y="6483350"/>
              <a:ext cx="6089650"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7296150" y="6483350"/>
              <a:ext cx="974925" cy="338554"/>
            </a:xfrm>
            <a:prstGeom prst="rect">
              <a:avLst/>
            </a:prstGeom>
            <a:noFill/>
          </p:spPr>
          <p:txBody>
            <a:bodyPr wrap="none" rtlCol="0">
              <a:spAutoFit/>
            </a:bodyPr>
            <a:lstStyle/>
            <a:p>
              <a:r>
                <a:rPr lang="en-US" sz="1600" i="1" dirty="0" smtClean="0">
                  <a:solidFill>
                    <a:srgbClr val="404040"/>
                  </a:solidFill>
                </a:rPr>
                <a:t>2x Area</a:t>
              </a:r>
              <a:endParaRPr lang="en-US" sz="1600" i="1" dirty="0">
                <a:solidFill>
                  <a:srgbClr val="404040"/>
                </a:solidFill>
              </a:endParaRPr>
            </a:p>
          </p:txBody>
        </p:sp>
      </p:grpSp>
      <p:sp>
        <p:nvSpPr>
          <p:cNvPr id="12" name="TextBox 11"/>
          <p:cNvSpPr txBox="1"/>
          <p:nvPr/>
        </p:nvSpPr>
        <p:spPr>
          <a:xfrm>
            <a:off x="3813961" y="158750"/>
            <a:ext cx="5136751" cy="2677656"/>
          </a:xfrm>
          <a:prstGeom prst="rect">
            <a:avLst/>
          </a:prstGeom>
          <a:noFill/>
        </p:spPr>
        <p:txBody>
          <a:bodyPr wrap="square" rtlCol="0">
            <a:spAutoFit/>
          </a:bodyPr>
          <a:lstStyle/>
          <a:p>
            <a:pPr algn="r"/>
            <a:r>
              <a:rPr lang="en-US" sz="2400" dirty="0"/>
              <a:t>A growing population and middle class means it’s more important than ever to use land </a:t>
            </a:r>
            <a:r>
              <a:rPr lang="en-US" sz="2400" dirty="0" smtClean="0"/>
              <a:t>wisely. To </a:t>
            </a:r>
            <a:r>
              <a:rPr lang="en-US" sz="2400" dirty="0"/>
              <a:t>meet our needs we must </a:t>
            </a:r>
            <a:r>
              <a:rPr lang="en-US" sz="2400" dirty="0" smtClean="0"/>
              <a:t>improve agricultural productivity while avoiding expansion into carbon-rich areas. </a:t>
            </a:r>
            <a:endParaRPr lang="en-US" sz="2400" dirty="0"/>
          </a:p>
        </p:txBody>
      </p:sp>
      <p:sp>
        <p:nvSpPr>
          <p:cNvPr id="16" name="TextBox 15"/>
          <p:cNvSpPr txBox="1"/>
          <p:nvPr/>
        </p:nvSpPr>
        <p:spPr>
          <a:xfrm>
            <a:off x="1485900" y="6127542"/>
            <a:ext cx="392375" cy="246221"/>
          </a:xfrm>
          <a:prstGeom prst="rect">
            <a:avLst/>
          </a:prstGeom>
          <a:noFill/>
        </p:spPr>
        <p:txBody>
          <a:bodyPr wrap="none" rtlCol="0">
            <a:spAutoFit/>
          </a:bodyPr>
          <a:lstStyle/>
          <a:p>
            <a:r>
              <a:rPr lang="en-US" sz="1000" i="1" dirty="0" smtClean="0">
                <a:solidFill>
                  <a:srgbClr val="FFFFFF"/>
                </a:solidFill>
              </a:rPr>
              <a:t>‘70</a:t>
            </a:r>
            <a:endParaRPr lang="en-US" sz="1000" i="1" dirty="0">
              <a:solidFill>
                <a:srgbClr val="FFFFFF"/>
              </a:solidFill>
            </a:endParaRPr>
          </a:p>
        </p:txBody>
      </p:sp>
      <p:sp>
        <p:nvSpPr>
          <p:cNvPr id="17" name="TextBox 16"/>
          <p:cNvSpPr txBox="1"/>
          <p:nvPr/>
        </p:nvSpPr>
        <p:spPr>
          <a:xfrm>
            <a:off x="4107786" y="6237129"/>
            <a:ext cx="489494" cy="246221"/>
          </a:xfrm>
          <a:prstGeom prst="rect">
            <a:avLst/>
          </a:prstGeom>
          <a:noFill/>
        </p:spPr>
        <p:txBody>
          <a:bodyPr wrap="none" rtlCol="0">
            <a:spAutoFit/>
          </a:bodyPr>
          <a:lstStyle/>
          <a:p>
            <a:r>
              <a:rPr lang="en-US" sz="1000" i="1" dirty="0">
                <a:solidFill>
                  <a:schemeClr val="tx1">
                    <a:lumMod val="50000"/>
                    <a:lumOff val="50000"/>
                  </a:schemeClr>
                </a:solidFill>
              </a:rPr>
              <a:t>1975</a:t>
            </a:r>
          </a:p>
        </p:txBody>
      </p:sp>
      <p:sp>
        <p:nvSpPr>
          <p:cNvPr id="18" name="TextBox 17"/>
          <p:cNvSpPr txBox="1"/>
          <p:nvPr/>
        </p:nvSpPr>
        <p:spPr>
          <a:xfrm>
            <a:off x="5814690" y="5079764"/>
            <a:ext cx="489494" cy="246221"/>
          </a:xfrm>
          <a:prstGeom prst="rect">
            <a:avLst/>
          </a:prstGeom>
          <a:noFill/>
        </p:spPr>
        <p:txBody>
          <a:bodyPr wrap="none" rtlCol="0">
            <a:spAutoFit/>
          </a:bodyPr>
          <a:lstStyle/>
          <a:p>
            <a:r>
              <a:rPr lang="en-US" sz="1000" i="1" dirty="0">
                <a:solidFill>
                  <a:schemeClr val="tx1">
                    <a:lumMod val="50000"/>
                    <a:lumOff val="50000"/>
                  </a:schemeClr>
                </a:solidFill>
              </a:rPr>
              <a:t>1980</a:t>
            </a:r>
          </a:p>
        </p:txBody>
      </p:sp>
      <p:sp>
        <p:nvSpPr>
          <p:cNvPr id="19" name="TextBox 18"/>
          <p:cNvSpPr txBox="1"/>
          <p:nvPr/>
        </p:nvSpPr>
        <p:spPr>
          <a:xfrm>
            <a:off x="5525493" y="6052724"/>
            <a:ext cx="489494" cy="246221"/>
          </a:xfrm>
          <a:prstGeom prst="rect">
            <a:avLst/>
          </a:prstGeom>
          <a:noFill/>
        </p:spPr>
        <p:txBody>
          <a:bodyPr wrap="none" rtlCol="0">
            <a:spAutoFit/>
          </a:bodyPr>
          <a:lstStyle/>
          <a:p>
            <a:r>
              <a:rPr lang="en-US" sz="1000" i="1" dirty="0">
                <a:solidFill>
                  <a:schemeClr val="tx1">
                    <a:lumMod val="50000"/>
                    <a:lumOff val="50000"/>
                  </a:schemeClr>
                </a:solidFill>
              </a:rPr>
              <a:t>1995</a:t>
            </a:r>
          </a:p>
        </p:txBody>
      </p:sp>
      <p:sp>
        <p:nvSpPr>
          <p:cNvPr id="20" name="TextBox 19"/>
          <p:cNvSpPr txBox="1"/>
          <p:nvPr/>
        </p:nvSpPr>
        <p:spPr>
          <a:xfrm>
            <a:off x="6635525" y="4287678"/>
            <a:ext cx="489494" cy="246221"/>
          </a:xfrm>
          <a:prstGeom prst="rect">
            <a:avLst/>
          </a:prstGeom>
          <a:noFill/>
        </p:spPr>
        <p:txBody>
          <a:bodyPr wrap="none" rtlCol="0">
            <a:spAutoFit/>
          </a:bodyPr>
          <a:lstStyle/>
          <a:p>
            <a:r>
              <a:rPr lang="en-US" sz="1000" i="1" dirty="0">
                <a:solidFill>
                  <a:schemeClr val="tx1">
                    <a:lumMod val="50000"/>
                    <a:lumOff val="50000"/>
                  </a:schemeClr>
                </a:solidFill>
              </a:rPr>
              <a:t>1985</a:t>
            </a:r>
          </a:p>
        </p:txBody>
      </p:sp>
      <p:sp>
        <p:nvSpPr>
          <p:cNvPr id="21" name="TextBox 20"/>
          <p:cNvSpPr txBox="1"/>
          <p:nvPr/>
        </p:nvSpPr>
        <p:spPr>
          <a:xfrm>
            <a:off x="7575550" y="4648514"/>
            <a:ext cx="489494" cy="246221"/>
          </a:xfrm>
          <a:prstGeom prst="rect">
            <a:avLst/>
          </a:prstGeom>
          <a:noFill/>
        </p:spPr>
        <p:txBody>
          <a:bodyPr wrap="none" rtlCol="0">
            <a:spAutoFit/>
          </a:bodyPr>
          <a:lstStyle/>
          <a:p>
            <a:r>
              <a:rPr lang="en-US" sz="1000" i="1" dirty="0">
                <a:solidFill>
                  <a:schemeClr val="tx1">
                    <a:lumMod val="50000"/>
                    <a:lumOff val="50000"/>
                  </a:schemeClr>
                </a:solidFill>
              </a:rPr>
              <a:t>2006</a:t>
            </a:r>
          </a:p>
        </p:txBody>
      </p:sp>
      <p:sp>
        <p:nvSpPr>
          <p:cNvPr id="22" name="TextBox 21"/>
          <p:cNvSpPr txBox="1"/>
          <p:nvPr/>
        </p:nvSpPr>
        <p:spPr>
          <a:xfrm>
            <a:off x="1969381" y="693981"/>
            <a:ext cx="1648037" cy="1415772"/>
          </a:xfrm>
          <a:prstGeom prst="rect">
            <a:avLst/>
          </a:prstGeom>
          <a:noFill/>
        </p:spPr>
        <p:txBody>
          <a:bodyPr wrap="square" rtlCol="0">
            <a:spAutoFit/>
          </a:bodyPr>
          <a:lstStyle/>
          <a:p>
            <a:pPr algn="ctr"/>
            <a:r>
              <a:rPr lang="en-US" b="1" i="1" cap="small" dirty="0" smtClean="0">
                <a:solidFill>
                  <a:schemeClr val="accent1"/>
                </a:solidFill>
              </a:rPr>
              <a:t>Central-Western</a:t>
            </a:r>
            <a:br>
              <a:rPr lang="en-US" b="1" i="1" cap="small" dirty="0" smtClean="0">
                <a:solidFill>
                  <a:schemeClr val="accent1"/>
                </a:solidFill>
              </a:rPr>
            </a:br>
            <a:r>
              <a:rPr lang="en-US" b="1" i="1" cap="small" dirty="0" smtClean="0">
                <a:solidFill>
                  <a:schemeClr val="accent1"/>
                </a:solidFill>
              </a:rPr>
              <a:t>Brazil</a:t>
            </a:r>
            <a:br>
              <a:rPr lang="en-US" b="1" i="1" cap="small" dirty="0" smtClean="0">
                <a:solidFill>
                  <a:schemeClr val="accent1"/>
                </a:solidFill>
              </a:rPr>
            </a:br>
            <a:r>
              <a:rPr lang="en-US" b="1" i="1" cap="small" dirty="0" smtClean="0">
                <a:solidFill>
                  <a:schemeClr val="accent1"/>
                </a:solidFill>
              </a:rPr>
              <a:t>(excl. MT</a:t>
            </a:r>
            <a:r>
              <a:rPr lang="en-US" sz="1400" b="1" i="1" cap="small" dirty="0" smtClean="0">
                <a:solidFill>
                  <a:schemeClr val="accent1"/>
                </a:solidFill>
              </a:rPr>
              <a:t>), Crops &amp; Cattle</a:t>
            </a:r>
            <a:endParaRPr lang="en-US" sz="1400" b="1" i="1" cap="small" dirty="0">
              <a:solidFill>
                <a:schemeClr val="accent1"/>
              </a:solidFill>
            </a:endParaRPr>
          </a:p>
        </p:txBody>
      </p:sp>
      <p:sp>
        <p:nvSpPr>
          <p:cNvPr id="23" name="TextBox 22"/>
          <p:cNvSpPr txBox="1"/>
          <p:nvPr/>
        </p:nvSpPr>
        <p:spPr>
          <a:xfrm>
            <a:off x="2405354" y="3853713"/>
            <a:ext cx="1212064" cy="584776"/>
          </a:xfrm>
          <a:prstGeom prst="rect">
            <a:avLst/>
          </a:prstGeom>
          <a:noFill/>
        </p:spPr>
        <p:txBody>
          <a:bodyPr wrap="square" rtlCol="0">
            <a:spAutoFit/>
          </a:bodyPr>
          <a:lstStyle/>
          <a:p>
            <a:pPr algn="ctr"/>
            <a:r>
              <a:rPr lang="en-US" b="1" i="1" cap="small" dirty="0" smtClean="0">
                <a:solidFill>
                  <a:schemeClr val="accent2"/>
                </a:solidFill>
              </a:rPr>
              <a:t>Asia, </a:t>
            </a:r>
            <a:r>
              <a:rPr lang="en-US" sz="1400" b="1" i="1" cap="small" dirty="0" smtClean="0">
                <a:solidFill>
                  <a:schemeClr val="accent2"/>
                </a:solidFill>
              </a:rPr>
              <a:t>Crops only</a:t>
            </a:r>
            <a:endParaRPr lang="en-US" sz="1400" b="1" i="1" cap="small" dirty="0">
              <a:solidFill>
                <a:schemeClr val="accent2"/>
              </a:solidFill>
            </a:endParaRPr>
          </a:p>
        </p:txBody>
      </p:sp>
      <p:sp>
        <p:nvSpPr>
          <p:cNvPr id="24" name="TextBox 23"/>
          <p:cNvSpPr txBox="1"/>
          <p:nvPr/>
        </p:nvSpPr>
        <p:spPr>
          <a:xfrm>
            <a:off x="3829449" y="4579436"/>
            <a:ext cx="1717335" cy="818686"/>
          </a:xfrm>
          <a:prstGeom prst="rect">
            <a:avLst/>
          </a:prstGeom>
          <a:noFill/>
        </p:spPr>
        <p:txBody>
          <a:bodyPr wrap="square" rtlCol="0">
            <a:spAutoFit/>
          </a:bodyPr>
          <a:lstStyle/>
          <a:p>
            <a:r>
              <a:rPr lang="en-US" b="1" i="1" cap="small" dirty="0" smtClean="0">
                <a:solidFill>
                  <a:schemeClr val="accent3"/>
                </a:solidFill>
              </a:rPr>
              <a:t>Sub-Saharan Africa, </a:t>
            </a:r>
            <a:r>
              <a:rPr lang="en-US" sz="1400" b="1" i="1" cap="small" dirty="0" smtClean="0">
                <a:solidFill>
                  <a:schemeClr val="accent3"/>
                </a:solidFill>
              </a:rPr>
              <a:t>Crops only</a:t>
            </a:r>
            <a:endParaRPr lang="en-US" sz="1400" b="1" i="1" cap="small" dirty="0">
              <a:solidFill>
                <a:schemeClr val="accent3"/>
              </a:solidFill>
            </a:endParaRPr>
          </a:p>
        </p:txBody>
      </p:sp>
      <p:sp>
        <p:nvSpPr>
          <p:cNvPr id="25" name="TextBox 24"/>
          <p:cNvSpPr txBox="1"/>
          <p:nvPr/>
        </p:nvSpPr>
        <p:spPr>
          <a:xfrm>
            <a:off x="7144453" y="3717662"/>
            <a:ext cx="1841181" cy="861774"/>
          </a:xfrm>
          <a:prstGeom prst="rect">
            <a:avLst/>
          </a:prstGeom>
          <a:noFill/>
        </p:spPr>
        <p:txBody>
          <a:bodyPr wrap="square" rtlCol="0">
            <a:spAutoFit/>
          </a:bodyPr>
          <a:lstStyle/>
          <a:p>
            <a:pPr algn="ctr"/>
            <a:r>
              <a:rPr lang="en-US" b="1" i="1" cap="small" dirty="0" smtClean="0">
                <a:solidFill>
                  <a:schemeClr val="accent4"/>
                </a:solidFill>
              </a:rPr>
              <a:t>Northern Brazil</a:t>
            </a:r>
            <a:br>
              <a:rPr lang="en-US" b="1" i="1" cap="small" dirty="0" smtClean="0">
                <a:solidFill>
                  <a:schemeClr val="accent4"/>
                </a:solidFill>
              </a:rPr>
            </a:br>
            <a:r>
              <a:rPr lang="en-US" b="1" i="1" cap="small" dirty="0" smtClean="0">
                <a:solidFill>
                  <a:schemeClr val="accent4"/>
                </a:solidFill>
              </a:rPr>
              <a:t>(Amazon), </a:t>
            </a:r>
          </a:p>
          <a:p>
            <a:pPr algn="ctr"/>
            <a:r>
              <a:rPr lang="en-US" sz="1400" b="1" i="1" cap="small" dirty="0" smtClean="0">
                <a:solidFill>
                  <a:schemeClr val="accent4"/>
                </a:solidFill>
              </a:rPr>
              <a:t>Crops &amp; Cattle</a:t>
            </a:r>
            <a:endParaRPr lang="en-US" sz="1400" b="1" i="1" cap="small" dirty="0">
              <a:solidFill>
                <a:schemeClr val="accent4"/>
              </a:solidFill>
            </a:endParaRPr>
          </a:p>
        </p:txBody>
      </p:sp>
    </p:spTree>
    <p:extLst>
      <p:ext uri="{BB962C8B-B14F-4D97-AF65-F5344CB8AC3E}">
        <p14:creationId xmlns:p14="http://schemas.microsoft.com/office/powerpoint/2010/main" val="3929659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1000"/>
                                        <p:tgtEl>
                                          <p:spTgt spid="14"/>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1000"/>
                                        <p:tgtEl>
                                          <p:spTgt spid="1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fade">
                                      <p:cBhvr>
                                        <p:cTn id="14" dur="500"/>
                                        <p:tgtEl>
                                          <p:spTgt spid="2">
                                            <p:graphicEl>
                                              <a:chart seriesIdx="-3" categoryIdx="-3" bldStep="gridLegend"/>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
                                            <p:graphicEl>
                                              <a:chart seriesIdx="-4" categoryIdx="0" bldStep="category"/>
                                            </p:graphicEl>
                                          </p:spTgt>
                                        </p:tgtEl>
                                        <p:attrNameLst>
                                          <p:attrName>style.visibility</p:attrName>
                                        </p:attrNameLst>
                                      </p:cBhvr>
                                      <p:to>
                                        <p:strVal val="visible"/>
                                      </p:to>
                                    </p:set>
                                    <p:animEffect transition="in" filter="fade">
                                      <p:cBhvr>
                                        <p:cTn id="21" dur="1000"/>
                                        <p:tgtEl>
                                          <p:spTgt spid="2">
                                            <p:graphicEl>
                                              <a:chart seriesIdx="-4" categoryIdx="0" bldStep="category"/>
                                            </p:graphicEl>
                                          </p:spTgt>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2">
                                            <p:graphicEl>
                                              <a:chart seriesIdx="-4" categoryIdx="1" bldStep="category"/>
                                            </p:graphicEl>
                                          </p:spTgt>
                                        </p:tgtEl>
                                        <p:attrNameLst>
                                          <p:attrName>style.visibility</p:attrName>
                                        </p:attrNameLst>
                                      </p:cBhvr>
                                      <p:to>
                                        <p:strVal val="visible"/>
                                      </p:to>
                                    </p:set>
                                    <p:animEffect transition="in" filter="fade">
                                      <p:cBhvr>
                                        <p:cTn id="25" dur="1000"/>
                                        <p:tgtEl>
                                          <p:spTgt spid="2">
                                            <p:graphicEl>
                                              <a:chart seriesIdx="-4" categoryIdx="1" bldStep="category"/>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3500"/>
                            </p:stCondLst>
                            <p:childTnLst>
                              <p:par>
                                <p:cTn id="30" presetID="10" presetClass="entr" presetSubtype="0" fill="hold" grpId="0" nodeType="afterEffect">
                                  <p:stCondLst>
                                    <p:cond delay="0"/>
                                  </p:stCondLst>
                                  <p:childTnLst>
                                    <p:set>
                                      <p:cBhvr>
                                        <p:cTn id="31" dur="1" fill="hold">
                                          <p:stCondLst>
                                            <p:cond delay="0"/>
                                          </p:stCondLst>
                                        </p:cTn>
                                        <p:tgtEl>
                                          <p:spTgt spid="2">
                                            <p:graphicEl>
                                              <a:chart seriesIdx="-4" categoryIdx="2" bldStep="category"/>
                                            </p:graphicEl>
                                          </p:spTgt>
                                        </p:tgtEl>
                                        <p:attrNameLst>
                                          <p:attrName>style.visibility</p:attrName>
                                        </p:attrNameLst>
                                      </p:cBhvr>
                                      <p:to>
                                        <p:strVal val="visible"/>
                                      </p:to>
                                    </p:set>
                                    <p:animEffect transition="in" filter="fade">
                                      <p:cBhvr>
                                        <p:cTn id="32" dur="1000"/>
                                        <p:tgtEl>
                                          <p:spTgt spid="2">
                                            <p:graphicEl>
                                              <a:chart seriesIdx="-4" categoryIdx="2" bldStep="category"/>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
                                            <p:graphicEl>
                                              <a:chart seriesIdx="-4" categoryIdx="3" bldStep="category"/>
                                            </p:graphicEl>
                                          </p:spTgt>
                                        </p:tgtEl>
                                        <p:attrNameLst>
                                          <p:attrName>style.visibility</p:attrName>
                                        </p:attrNameLst>
                                      </p:cBhvr>
                                      <p:to>
                                        <p:strVal val="visible"/>
                                      </p:to>
                                    </p:set>
                                    <p:animEffect transition="in" filter="fade">
                                      <p:cBhvr>
                                        <p:cTn id="39" dur="1000"/>
                                        <p:tgtEl>
                                          <p:spTgt spid="2">
                                            <p:graphicEl>
                                              <a:chart seriesIdx="-4" categoryIdx="3" bldStep="category"/>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fade">
                                      <p:cBhvr>
                                        <p:cTn id="42" dur="500"/>
                                        <p:tgtEl>
                                          <p:spTgt spid="20"/>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2">
                                            <p:graphicEl>
                                              <a:chart seriesIdx="-4" categoryIdx="4" bldStep="category"/>
                                            </p:graphicEl>
                                          </p:spTgt>
                                        </p:tgtEl>
                                        <p:attrNameLst>
                                          <p:attrName>style.visibility</p:attrName>
                                        </p:attrNameLst>
                                      </p:cBhvr>
                                      <p:to>
                                        <p:strVal val="visible"/>
                                      </p:to>
                                    </p:set>
                                    <p:animEffect transition="in" filter="fade">
                                      <p:cBhvr>
                                        <p:cTn id="46" dur="1000"/>
                                        <p:tgtEl>
                                          <p:spTgt spid="2">
                                            <p:graphicEl>
                                              <a:chart seriesIdx="-4" categoryIdx="4" bldStep="category"/>
                                            </p:graphic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par>
                          <p:cTn id="50" fill="hold">
                            <p:stCondLst>
                              <p:cond delay="6500"/>
                            </p:stCondLst>
                            <p:childTnLst>
                              <p:par>
                                <p:cTn id="51" presetID="10" presetClass="entr" presetSubtype="0" fill="hold" grpId="0" nodeType="afterEffect">
                                  <p:stCondLst>
                                    <p:cond delay="0"/>
                                  </p:stCondLst>
                                  <p:childTnLst>
                                    <p:set>
                                      <p:cBhvr>
                                        <p:cTn id="52" dur="1" fill="hold">
                                          <p:stCondLst>
                                            <p:cond delay="0"/>
                                          </p:stCondLst>
                                        </p:cTn>
                                        <p:tgtEl>
                                          <p:spTgt spid="2">
                                            <p:graphicEl>
                                              <a:chart seriesIdx="-4" categoryIdx="5" bldStep="category"/>
                                            </p:graphicEl>
                                          </p:spTgt>
                                        </p:tgtEl>
                                        <p:attrNameLst>
                                          <p:attrName>style.visibility</p:attrName>
                                        </p:attrNameLst>
                                      </p:cBhvr>
                                      <p:to>
                                        <p:strVal val="visible"/>
                                      </p:to>
                                    </p:set>
                                    <p:animEffect transition="in" filter="fade">
                                      <p:cBhvr>
                                        <p:cTn id="53" dur="1000"/>
                                        <p:tgtEl>
                                          <p:spTgt spid="2">
                                            <p:graphicEl>
                                              <a:chart seriesIdx="-4" categoryIdx="5" bldStep="category"/>
                                            </p:graphicEl>
                                          </p:spTgt>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500"/>
                                        <p:tgtEl>
                                          <p:spTgt spid="25"/>
                                        </p:tgtEl>
                                      </p:cBhvr>
                                    </p:animEffec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category"/>
        </p:bldSub>
      </p:bldGraphic>
      <p:bldP spid="12" grpId="0"/>
      <p:bldP spid="16" grpId="0"/>
      <p:bldP spid="17" grpId="0"/>
      <p:bldP spid="18" grpId="0"/>
      <p:bldP spid="19" grpId="0"/>
      <p:bldP spid="20" grpId="0"/>
      <p:bldP spid="21" grpId="0"/>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Autofit/>
          </a:bodyPr>
          <a:lstStyle/>
          <a:p>
            <a:r>
              <a:rPr lang="en-US" sz="2000" dirty="0">
                <a:latin typeface="Candara" panose="020E0502030303020204" pitchFamily="34" charset="0"/>
              </a:rPr>
              <a:t>About Climate Policy Initiative</a:t>
            </a:r>
          </a:p>
        </p:txBody>
      </p:sp>
      <p:sp>
        <p:nvSpPr>
          <p:cNvPr id="11" name="Rounded Rectangle 10"/>
          <p:cNvSpPr/>
          <p:nvPr/>
        </p:nvSpPr>
        <p:spPr>
          <a:xfrm>
            <a:off x="2415543" y="1442085"/>
            <a:ext cx="4229099" cy="2788920"/>
          </a:xfrm>
          <a:prstGeom prst="roundRect">
            <a:avLst>
              <a:gd name="adj" fmla="val 17069"/>
            </a:avLst>
          </a:prstGeom>
          <a:solidFill>
            <a:srgbClr val="FCD9A6"/>
          </a:solidFill>
          <a:ln w="12700" cap="rnd" cmpd="sng">
            <a:solidFill>
              <a:schemeClr val="tx1">
                <a:lumMod val="50000"/>
              </a:schemeClr>
            </a:solidFill>
          </a:ln>
        </p:spPr>
        <p:style>
          <a:lnRef idx="2">
            <a:schemeClr val="accent6"/>
          </a:lnRef>
          <a:fillRef idx="1">
            <a:schemeClr val="lt1"/>
          </a:fillRef>
          <a:effectRef idx="0">
            <a:schemeClr val="accent6"/>
          </a:effectRef>
          <a:fontRef idx="minor">
            <a:schemeClr val="dk1"/>
          </a:fontRef>
        </p:style>
        <p:txBody>
          <a:bodyPr lIns="163210" tIns="81606" rIns="163210" bIns="81606" rtlCol="0" anchor="t" anchorCtr="0"/>
          <a:lstStyle/>
          <a:p>
            <a:pPr algn="ctr">
              <a:lnSpc>
                <a:spcPct val="114000"/>
              </a:lnSpc>
            </a:pPr>
            <a:r>
              <a:rPr lang="en-US" sz="1500" b="1" dirty="0">
                <a:solidFill>
                  <a:schemeClr val="tx1">
                    <a:lumMod val="50000"/>
                  </a:schemeClr>
                </a:solidFill>
                <a:latin typeface="Candara" panose="020E0502030303020204" pitchFamily="34" charset="0"/>
              </a:rPr>
              <a:t>Climate Policy Initiative </a:t>
            </a:r>
          </a:p>
          <a:p>
            <a:r>
              <a:rPr lang="en-US" sz="1200" dirty="0">
                <a:solidFill>
                  <a:schemeClr val="tx1"/>
                </a:solidFill>
                <a:latin typeface="Candara" panose="020E0502030303020204" pitchFamily="34" charset="0"/>
              </a:rPr>
              <a:t>Climate Policy Initiative (CPI) works with the public and private sector to decrease the cost – and increase the value – of low-carbon alternatives. </a:t>
            </a:r>
          </a:p>
          <a:p>
            <a:endParaRPr lang="en-US" sz="1200" dirty="0">
              <a:solidFill>
                <a:schemeClr val="tx1"/>
              </a:solidFill>
              <a:latin typeface="Candara" panose="020E0502030303020204" pitchFamily="34" charset="0"/>
            </a:endParaRPr>
          </a:p>
          <a:p>
            <a:r>
              <a:rPr lang="en-US" sz="1200" dirty="0">
                <a:solidFill>
                  <a:schemeClr val="tx1"/>
                </a:solidFill>
                <a:latin typeface="Candara" panose="020E0502030303020204" pitchFamily="34" charset="0"/>
              </a:rPr>
              <a:t>Our team of advisors and analysts has deep expertise in finance, strategy and policy for clean energy and infrastructure, and works with governments, utilities, companies, banks, investors, and foundations around the world to lower the cost of the transition to a low-carbon energy system.</a:t>
            </a:r>
          </a:p>
        </p:txBody>
      </p:sp>
      <p:sp>
        <p:nvSpPr>
          <p:cNvPr id="14" name="TextBox 13"/>
          <p:cNvSpPr txBox="1"/>
          <p:nvPr/>
        </p:nvSpPr>
        <p:spPr>
          <a:xfrm>
            <a:off x="6701792" y="1169674"/>
            <a:ext cx="2257425" cy="2696493"/>
          </a:xfrm>
          <a:prstGeom prst="rect">
            <a:avLst/>
          </a:prstGeom>
          <a:noFill/>
        </p:spPr>
        <p:txBody>
          <a:bodyPr wrap="square" lIns="81606" tIns="40802" rIns="81606" bIns="40802" rtlCol="0">
            <a:spAutoFit/>
          </a:bodyPr>
          <a:lstStyle/>
          <a:p>
            <a:pPr>
              <a:spcAft>
                <a:spcPts val="536"/>
              </a:spcAft>
            </a:pPr>
            <a:r>
              <a:rPr lang="en-US" b="1" u="sng" dirty="0" smtClean="0">
                <a:solidFill>
                  <a:schemeClr val="tx1">
                    <a:lumMod val="50000"/>
                  </a:schemeClr>
                </a:solidFill>
                <a:latin typeface="Candara" panose="020E0502030303020204" pitchFamily="34" charset="0"/>
              </a:rPr>
              <a:t>Policymakers and regulators</a:t>
            </a:r>
          </a:p>
          <a:p>
            <a:pPr marL="102006" indent="-102006">
              <a:buFont typeface="Arial" panose="020B0604020202020204" pitchFamily="34" charset="0"/>
              <a:buChar char="•"/>
            </a:pPr>
            <a:r>
              <a:rPr lang="en-US" sz="1200" dirty="0">
                <a:latin typeface="Candara" panose="020E0502030303020204" pitchFamily="34" charset="0"/>
              </a:rPr>
              <a:t>Identifying effective policy solutions including: </a:t>
            </a:r>
          </a:p>
          <a:p>
            <a:pPr marL="81606"/>
            <a:r>
              <a:rPr lang="en-US" sz="1200" dirty="0">
                <a:latin typeface="Candara" panose="020E0502030303020204" pitchFamily="34" charset="0"/>
              </a:rPr>
              <a:t>    - Market structure</a:t>
            </a:r>
          </a:p>
          <a:p>
            <a:pPr marL="81606"/>
            <a:r>
              <a:rPr lang="en-US" sz="1200" dirty="0">
                <a:latin typeface="Candara" panose="020E0502030303020204" pitchFamily="34" charset="0"/>
              </a:rPr>
              <a:t>    - Incentives</a:t>
            </a:r>
          </a:p>
          <a:p>
            <a:pPr marL="81606"/>
            <a:r>
              <a:rPr lang="en-US" sz="1200" dirty="0">
                <a:latin typeface="Candara" panose="020E0502030303020204" pitchFamily="34" charset="0"/>
              </a:rPr>
              <a:t>    - Regulation</a:t>
            </a:r>
          </a:p>
          <a:p>
            <a:pPr marL="81606">
              <a:spcAft>
                <a:spcPts val="536"/>
              </a:spcAft>
            </a:pPr>
            <a:r>
              <a:rPr lang="en-US" sz="1200" dirty="0">
                <a:latin typeface="Candara" panose="020E0502030303020204" pitchFamily="34" charset="0"/>
              </a:rPr>
              <a:t>    - Financing</a:t>
            </a:r>
          </a:p>
          <a:p>
            <a:pPr marL="102006" indent="-102006">
              <a:spcAft>
                <a:spcPts val="536"/>
              </a:spcAft>
              <a:buFont typeface="Arial" panose="020B0604020202020204" pitchFamily="34" charset="0"/>
              <a:buChar char="•"/>
            </a:pPr>
            <a:r>
              <a:rPr lang="en-US" sz="1200" dirty="0">
                <a:latin typeface="Candara" panose="020E0502030303020204" pitchFamily="34" charset="0"/>
              </a:rPr>
              <a:t>Articulating barriers to implementation</a:t>
            </a:r>
          </a:p>
          <a:p>
            <a:pPr marL="102006" indent="-102006">
              <a:buFont typeface="Arial" panose="020B0604020202020204" pitchFamily="34" charset="0"/>
              <a:buChar char="•"/>
            </a:pPr>
            <a:r>
              <a:rPr lang="en-US" sz="1200" dirty="0">
                <a:latin typeface="Candara" panose="020E0502030303020204" pitchFamily="34" charset="0"/>
              </a:rPr>
              <a:t>Testing policy from real world examples and institutions</a:t>
            </a:r>
          </a:p>
        </p:txBody>
      </p:sp>
      <p:sp>
        <p:nvSpPr>
          <p:cNvPr id="16" name="TextBox 15"/>
          <p:cNvSpPr txBox="1"/>
          <p:nvPr/>
        </p:nvSpPr>
        <p:spPr>
          <a:xfrm>
            <a:off x="2818779" y="4291968"/>
            <a:ext cx="3586952" cy="1830871"/>
          </a:xfrm>
          <a:prstGeom prst="rect">
            <a:avLst/>
          </a:prstGeom>
          <a:noFill/>
        </p:spPr>
        <p:txBody>
          <a:bodyPr wrap="square" lIns="81606" tIns="40802" rIns="81606" bIns="40802" numCol="1" rtlCol="0">
            <a:spAutoFit/>
          </a:bodyPr>
          <a:lstStyle/>
          <a:p>
            <a:pPr>
              <a:spcAft>
                <a:spcPts val="536"/>
              </a:spcAft>
            </a:pPr>
            <a:r>
              <a:rPr lang="en-US" b="1" u="sng" dirty="0" smtClean="0">
                <a:solidFill>
                  <a:schemeClr val="tx1">
                    <a:lumMod val="50000"/>
                  </a:schemeClr>
                </a:solidFill>
                <a:latin typeface="Candara" panose="020E0502030303020204" pitchFamily="34" charset="0"/>
              </a:rPr>
              <a:t>Corporations (including utilities)</a:t>
            </a:r>
          </a:p>
          <a:p>
            <a:pPr marL="102006" indent="-102006">
              <a:spcAft>
                <a:spcPts val="536"/>
              </a:spcAft>
              <a:buFont typeface="Arial" panose="020B0604020202020204" pitchFamily="34" charset="0"/>
              <a:buChar char="•"/>
            </a:pPr>
            <a:r>
              <a:rPr lang="en-US" sz="1200" dirty="0">
                <a:latin typeface="Candara" panose="020E0502030303020204" pitchFamily="34" charset="0"/>
              </a:rPr>
              <a:t>Crafting business models and regulatory regimes to enable access to new market opportunities</a:t>
            </a:r>
          </a:p>
          <a:p>
            <a:pPr marL="102006" indent="-102006">
              <a:spcAft>
                <a:spcPts val="536"/>
              </a:spcAft>
              <a:buFont typeface="Arial" panose="020B0604020202020204" pitchFamily="34" charset="0"/>
              <a:buChar char="•"/>
            </a:pPr>
            <a:r>
              <a:rPr lang="en-US" sz="1200" dirty="0">
                <a:latin typeface="Candara" panose="020E0502030303020204" pitchFamily="34" charset="0"/>
              </a:rPr>
              <a:t>Evaluating response to incentives and regulation</a:t>
            </a:r>
          </a:p>
          <a:p>
            <a:pPr marL="102006" indent="-102006">
              <a:spcAft>
                <a:spcPts val="536"/>
              </a:spcAft>
              <a:buFont typeface="Arial" panose="020B0604020202020204" pitchFamily="34" charset="0"/>
              <a:buChar char="•"/>
            </a:pPr>
            <a:r>
              <a:rPr lang="en-US" sz="1200" dirty="0">
                <a:latin typeface="Candara" panose="020E0502030303020204" pitchFamily="34" charset="0"/>
              </a:rPr>
              <a:t>Assessing financing costs</a:t>
            </a:r>
          </a:p>
          <a:p>
            <a:pPr marL="102006" indent="-102006">
              <a:spcAft>
                <a:spcPts val="536"/>
              </a:spcAft>
              <a:buFont typeface="Arial" panose="020B0604020202020204" pitchFamily="34" charset="0"/>
              <a:buChar char="•"/>
            </a:pPr>
            <a:r>
              <a:rPr lang="en-US" sz="1200" dirty="0">
                <a:latin typeface="Candara" panose="020E0502030303020204" pitchFamily="34" charset="0"/>
              </a:rPr>
              <a:t>Project structuring</a:t>
            </a:r>
          </a:p>
          <a:p>
            <a:pPr marL="102006" indent="-102006">
              <a:buFont typeface="Arial" panose="020B0604020202020204" pitchFamily="34" charset="0"/>
              <a:buChar char="•"/>
            </a:pPr>
            <a:r>
              <a:rPr lang="en-US" sz="1200" dirty="0">
                <a:latin typeface="Candara" panose="020E0502030303020204" pitchFamily="34" charset="0"/>
              </a:rPr>
              <a:t>Regulatory Strategy</a:t>
            </a:r>
          </a:p>
        </p:txBody>
      </p:sp>
      <p:sp>
        <p:nvSpPr>
          <p:cNvPr id="18" name="Arc 17"/>
          <p:cNvSpPr/>
          <p:nvPr/>
        </p:nvSpPr>
        <p:spPr>
          <a:xfrm rot="10800000">
            <a:off x="1248829" y="3286127"/>
            <a:ext cx="2465922" cy="2592920"/>
          </a:xfrm>
          <a:prstGeom prst="arc">
            <a:avLst>
              <a:gd name="adj1" fmla="val 16200000"/>
              <a:gd name="adj2" fmla="val 20268425"/>
            </a:avLst>
          </a:prstGeom>
          <a:ln w="28575" cmpd="sng">
            <a:solidFill>
              <a:schemeClr val="tx1">
                <a:lumMod val="75000"/>
                <a:lumOff val="25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lIns="81606" tIns="40802" rIns="81606" bIns="40802" rtlCol="0" anchor="ctr"/>
          <a:lstStyle/>
          <a:p>
            <a:pPr algn="ctr"/>
            <a:endParaRPr lang="en-US"/>
          </a:p>
        </p:txBody>
      </p:sp>
      <p:sp>
        <p:nvSpPr>
          <p:cNvPr id="19" name="Arc 18"/>
          <p:cNvSpPr/>
          <p:nvPr/>
        </p:nvSpPr>
        <p:spPr>
          <a:xfrm rot="4838547">
            <a:off x="5236394" y="3328810"/>
            <a:ext cx="2552435" cy="2592920"/>
          </a:xfrm>
          <a:prstGeom prst="arc">
            <a:avLst>
              <a:gd name="adj1" fmla="val 17623821"/>
              <a:gd name="adj2" fmla="val 882288"/>
            </a:avLst>
          </a:prstGeom>
          <a:ln w="28575" cmpd="sng">
            <a:solidFill>
              <a:schemeClr val="tx1">
                <a:lumMod val="75000"/>
                <a:lumOff val="25000"/>
              </a:schemeClr>
            </a:solidFill>
            <a:headEnd type="triangle" w="med" len="med"/>
            <a:tailEnd type="triangle" w="med" len="med"/>
          </a:ln>
          <a:effectLst/>
        </p:spPr>
        <p:style>
          <a:lnRef idx="2">
            <a:schemeClr val="accent1"/>
          </a:lnRef>
          <a:fillRef idx="0">
            <a:schemeClr val="accent1"/>
          </a:fillRef>
          <a:effectRef idx="1">
            <a:schemeClr val="accent1"/>
          </a:effectRef>
          <a:fontRef idx="minor">
            <a:schemeClr val="tx1"/>
          </a:fontRef>
        </p:style>
        <p:txBody>
          <a:bodyPr lIns="81606" tIns="40802" rIns="81606" bIns="40802" rtlCol="0" anchor="ctr"/>
          <a:lstStyle/>
          <a:p>
            <a:pPr algn="ctr"/>
            <a:endParaRPr lang="en-US"/>
          </a:p>
        </p:txBody>
      </p:sp>
      <p:cxnSp>
        <p:nvCxnSpPr>
          <p:cNvPr id="21" name="Straight Arrow Connector 20"/>
          <p:cNvCxnSpPr/>
          <p:nvPr/>
        </p:nvCxnSpPr>
        <p:spPr>
          <a:xfrm flipV="1">
            <a:off x="2616485" y="1143002"/>
            <a:ext cx="3829051" cy="1"/>
          </a:xfrm>
          <a:prstGeom prst="straightConnector1">
            <a:avLst/>
          </a:prstGeom>
          <a:ln w="28575" cmpd="sng">
            <a:solidFill>
              <a:schemeClr val="tx1">
                <a:lumMod val="75000"/>
                <a:lumOff val="25000"/>
              </a:schemeClr>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38640" y="1161904"/>
            <a:ext cx="2343151" cy="2884044"/>
          </a:xfrm>
          <a:prstGeom prst="rect">
            <a:avLst/>
          </a:prstGeom>
          <a:noFill/>
        </p:spPr>
        <p:txBody>
          <a:bodyPr wrap="square" lIns="81606" tIns="40802" rIns="81606" bIns="40802" rtlCol="0">
            <a:spAutoFit/>
          </a:bodyPr>
          <a:lstStyle/>
          <a:p>
            <a:pPr>
              <a:spcAft>
                <a:spcPts val="536"/>
              </a:spcAft>
            </a:pPr>
            <a:r>
              <a:rPr lang="en-US" b="1" u="sng" dirty="0" smtClean="0">
                <a:solidFill>
                  <a:schemeClr val="tx1">
                    <a:lumMod val="50000"/>
                  </a:schemeClr>
                </a:solidFill>
                <a:latin typeface="Candara" panose="020E0502030303020204" pitchFamily="34" charset="0"/>
              </a:rPr>
              <a:t>Finance and Investors</a:t>
            </a:r>
          </a:p>
          <a:p>
            <a:pPr marL="102006" indent="-102006">
              <a:spcAft>
                <a:spcPts val="536"/>
              </a:spcAft>
              <a:buFont typeface="Arial" panose="020B0604020202020204" pitchFamily="34" charset="0"/>
              <a:buChar char="•"/>
            </a:pPr>
            <a:r>
              <a:rPr lang="en-US" sz="1200" dirty="0">
                <a:latin typeface="Candara" panose="020E0502030303020204" pitchFamily="34" charset="0"/>
              </a:rPr>
              <a:t>Optimizing policy regimes for low cost financing</a:t>
            </a:r>
          </a:p>
          <a:p>
            <a:pPr marL="102006" indent="-102006">
              <a:spcAft>
                <a:spcPts val="536"/>
              </a:spcAft>
              <a:buFont typeface="Arial" panose="020B0604020202020204" pitchFamily="34" charset="0"/>
              <a:buChar char="•"/>
            </a:pPr>
            <a:r>
              <a:rPr lang="en-US" sz="1200" dirty="0">
                <a:latin typeface="Candara" panose="020E0502030303020204" pitchFamily="34" charset="0"/>
              </a:rPr>
              <a:t>Cataloguing investment risks, barriers and solutions</a:t>
            </a:r>
          </a:p>
          <a:p>
            <a:pPr marL="102006" indent="-102006">
              <a:spcAft>
                <a:spcPts val="536"/>
              </a:spcAft>
              <a:buFont typeface="Arial" panose="020B0604020202020204" pitchFamily="34" charset="0"/>
              <a:buChar char="•"/>
            </a:pPr>
            <a:r>
              <a:rPr lang="en-US" sz="1200" dirty="0">
                <a:latin typeface="Candara" panose="020E0502030303020204" pitchFamily="34" charset="0"/>
              </a:rPr>
              <a:t>Identifying new investment opportunities and potential catalysts</a:t>
            </a:r>
          </a:p>
          <a:p>
            <a:pPr marL="102006" indent="-102006">
              <a:buFont typeface="Arial" panose="020B0604020202020204" pitchFamily="34" charset="0"/>
              <a:buChar char="•"/>
            </a:pPr>
            <a:r>
              <a:rPr lang="en-US" sz="1200" dirty="0">
                <a:latin typeface="Candara" panose="020E0502030303020204" pitchFamily="34" charset="0"/>
              </a:rPr>
              <a:t>Assessing investor response:</a:t>
            </a:r>
          </a:p>
          <a:p>
            <a:r>
              <a:rPr lang="en-US" sz="1200" dirty="0">
                <a:latin typeface="Candara" panose="020E0502030303020204" pitchFamily="34" charset="0"/>
              </a:rPr>
              <a:t>     - Institutional Investors</a:t>
            </a:r>
          </a:p>
          <a:p>
            <a:r>
              <a:rPr lang="en-US" sz="1200" dirty="0">
                <a:latin typeface="Candara" panose="020E0502030303020204" pitchFamily="34" charset="0"/>
              </a:rPr>
              <a:t>     - Banks</a:t>
            </a:r>
          </a:p>
          <a:p>
            <a:r>
              <a:rPr lang="en-US" sz="1200" dirty="0">
                <a:latin typeface="Candara" panose="020E0502030303020204" pitchFamily="34" charset="0"/>
              </a:rPr>
              <a:t>     - Corporate investors</a:t>
            </a:r>
          </a:p>
          <a:p>
            <a:r>
              <a:rPr lang="en-US" sz="1200" dirty="0">
                <a:latin typeface="Candara" panose="020E0502030303020204" pitchFamily="34" charset="0"/>
              </a:rPr>
              <a:t>     - Government Agencies</a:t>
            </a:r>
          </a:p>
        </p:txBody>
      </p:sp>
    </p:spTree>
    <p:custDataLst>
      <p:tags r:id="rId1"/>
    </p:custDataLst>
    <p:extLst>
      <p:ext uri="{BB962C8B-B14F-4D97-AF65-F5344CB8AC3E}">
        <p14:creationId xmlns:p14="http://schemas.microsoft.com/office/powerpoint/2010/main" val="147122775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7805144" y="6001614"/>
            <a:ext cx="1009935" cy="276999"/>
          </a:xfrm>
          <a:prstGeom prst="rect">
            <a:avLst/>
          </a:prstGeom>
          <a:noFill/>
        </p:spPr>
        <p:txBody>
          <a:bodyPr wrap="square" rtlCol="0">
            <a:spAutoFit/>
          </a:bodyPr>
          <a:lstStyle/>
          <a:p>
            <a:r>
              <a:rPr lang="de-DE" sz="1200" b="1" dirty="0" smtClean="0">
                <a:solidFill>
                  <a:schemeClr val="tx1">
                    <a:lumMod val="65000"/>
                    <a:lumOff val="35000"/>
                  </a:schemeClr>
                </a:solidFill>
              </a:rPr>
              <a:t>© CPI 2012</a:t>
            </a:r>
            <a:endParaRPr lang="de-DE" sz="1200" b="1" dirty="0">
              <a:solidFill>
                <a:schemeClr val="tx1">
                  <a:lumMod val="65000"/>
                  <a:lumOff val="35000"/>
                </a:schemeClr>
              </a:solidFill>
            </a:endParaRPr>
          </a:p>
        </p:txBody>
      </p:sp>
      <p:pic>
        <p:nvPicPr>
          <p:cNvPr id="5122" name="Picture 2" descr="C:\Users\Buchner\Finance\CPI\Landscape\2013\write up\2013 spaghetti - traditional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6632"/>
            <a:ext cx="9144000" cy="6464729"/>
          </a:xfrm>
          <a:prstGeom prst="rect">
            <a:avLst/>
          </a:prstGeom>
          <a:solidFill>
            <a:schemeClr val="bg1"/>
          </a:solidFill>
        </p:spPr>
      </p:pic>
    </p:spTree>
    <p:extLst>
      <p:ext uri="{BB962C8B-B14F-4D97-AF65-F5344CB8AC3E}">
        <p14:creationId xmlns:p14="http://schemas.microsoft.com/office/powerpoint/2010/main" val="121422319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A05905E6-50D4-C34B-9F41-790B4634D6F9}" type="slidenum">
              <a:rPr lang="en-US" smtClean="0"/>
              <a:pPr/>
              <a:t>4</a:t>
            </a:fld>
            <a:endParaRPr lang="en-US" dirty="0"/>
          </a:p>
        </p:txBody>
      </p:sp>
      <p:sp>
        <p:nvSpPr>
          <p:cNvPr id="40" name="Rectangle 6"/>
          <p:cNvSpPr>
            <a:spLocks noChangeArrowheads="1"/>
          </p:cNvSpPr>
          <p:nvPr/>
        </p:nvSpPr>
        <p:spPr bwMode="auto">
          <a:xfrm>
            <a:off x="0" y="0"/>
            <a:ext cx="9144000" cy="609600"/>
          </a:xfrm>
          <a:prstGeom prst="rect">
            <a:avLst/>
          </a:prstGeom>
          <a:solidFill>
            <a:schemeClr val="bg2"/>
          </a:solidFill>
          <a:ln w="9525">
            <a:noFill/>
            <a:miter lim="800000"/>
            <a:headEnd/>
            <a:tailEnd/>
          </a:ln>
        </p:spPr>
        <p:txBody>
          <a:bodyPr anchor="ctr"/>
          <a:lstStyle/>
          <a:p>
            <a:pPr marL="0" lvl="1" indent="0">
              <a:spcAft>
                <a:spcPts val="1200"/>
              </a:spcAft>
              <a:defRPr/>
            </a:pPr>
            <a:r>
              <a:rPr lang="en-US" sz="2000" b="1" dirty="0" smtClean="0">
                <a:solidFill>
                  <a:srgbClr val="000000"/>
                </a:solidFill>
                <a:latin typeface="+mj-lt"/>
                <a:cs typeface="Times New Roman" pitchFamily="18" charset="0"/>
              </a:rPr>
              <a:t>Government budgets face the biggest potential change due to mitigation policies – Oil and Gas is a good example</a:t>
            </a:r>
            <a:endParaRPr lang="en-US" sz="2000" b="1" dirty="0">
              <a:solidFill>
                <a:srgbClr val="000000"/>
              </a:solidFill>
              <a:latin typeface="+mj-lt"/>
              <a:cs typeface="Times New Roman" pitchFamily="18" charset="0"/>
            </a:endParaRPr>
          </a:p>
        </p:txBody>
      </p:sp>
      <p:pic>
        <p:nvPicPr>
          <p:cNvPr id="10" name="Picture 8" descr="Snapshot 2010-10-05 15-38-30.tiff"/>
          <p:cNvPicPr>
            <a:picLocks noChangeAspect="1"/>
          </p:cNvPicPr>
          <p:nvPr/>
        </p:nvPicPr>
        <p:blipFill>
          <a:blip r:embed="rId3" cstate="print"/>
          <a:srcRect/>
          <a:stretch>
            <a:fillRect/>
          </a:stretch>
        </p:blipFill>
        <p:spPr bwMode="auto">
          <a:xfrm>
            <a:off x="76200" y="6400800"/>
            <a:ext cx="415925" cy="457200"/>
          </a:xfrm>
          <a:prstGeom prst="rect">
            <a:avLst/>
          </a:prstGeom>
          <a:noFill/>
          <a:ln w="9525">
            <a:noFill/>
            <a:miter lim="800000"/>
            <a:headEnd/>
            <a:tailEnd/>
          </a:ln>
        </p:spPr>
      </p:pic>
      <p:grpSp>
        <p:nvGrpSpPr>
          <p:cNvPr id="2" name="Group 1"/>
          <p:cNvGrpSpPr/>
          <p:nvPr/>
        </p:nvGrpSpPr>
        <p:grpSpPr>
          <a:xfrm>
            <a:off x="228600" y="685800"/>
            <a:ext cx="8515350" cy="5138410"/>
            <a:chOff x="228600" y="685800"/>
            <a:chExt cx="8515350" cy="5138410"/>
          </a:xfrm>
        </p:grpSpPr>
        <p:grpSp>
          <p:nvGrpSpPr>
            <p:cNvPr id="25" name="Group 24"/>
            <p:cNvGrpSpPr/>
            <p:nvPr/>
          </p:nvGrpSpPr>
          <p:grpSpPr>
            <a:xfrm>
              <a:off x="228600" y="685800"/>
              <a:ext cx="8515350" cy="5029200"/>
              <a:chOff x="314325" y="990600"/>
              <a:chExt cx="8515350" cy="5257800"/>
            </a:xfrm>
          </p:grpSpPr>
          <p:graphicFrame>
            <p:nvGraphicFramePr>
              <p:cNvPr id="43" name="Chart 42"/>
              <p:cNvGraphicFramePr>
                <a:graphicFrameLocks/>
              </p:cNvGraphicFramePr>
              <p:nvPr>
                <p:extLst>
                  <p:ext uri="{D42A27DB-BD31-4B8C-83A1-F6EECF244321}">
                    <p14:modId xmlns:p14="http://schemas.microsoft.com/office/powerpoint/2010/main" val="2827340053"/>
                  </p:ext>
                </p:extLst>
              </p:nvPr>
            </p:nvGraphicFramePr>
            <p:xfrm>
              <a:off x="314325" y="990600"/>
              <a:ext cx="8515350" cy="525780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6392714" y="5257800"/>
                <a:ext cx="1532086" cy="338554"/>
              </a:xfrm>
              <a:prstGeom prst="rect">
                <a:avLst/>
              </a:prstGeom>
              <a:noFill/>
            </p:spPr>
            <p:txBody>
              <a:bodyPr wrap="none" rtlCol="0">
                <a:spAutoFit/>
              </a:bodyPr>
              <a:lstStyle/>
              <a:p>
                <a:r>
                  <a:rPr lang="en-US" sz="1600" b="1" dirty="0" smtClean="0">
                    <a:solidFill>
                      <a:schemeClr val="bg1"/>
                    </a:solidFill>
                  </a:rPr>
                  <a:t>Operating Costs</a:t>
                </a:r>
                <a:endParaRPr lang="en-US" sz="1600" b="1" dirty="0">
                  <a:solidFill>
                    <a:schemeClr val="bg1"/>
                  </a:solidFill>
                </a:endParaRPr>
              </a:p>
            </p:txBody>
          </p:sp>
          <p:sp>
            <p:nvSpPr>
              <p:cNvPr id="44" name="TextBox 43"/>
              <p:cNvSpPr txBox="1"/>
              <p:nvPr/>
            </p:nvSpPr>
            <p:spPr>
              <a:xfrm>
                <a:off x="6400800" y="4766846"/>
                <a:ext cx="1935658" cy="338554"/>
              </a:xfrm>
              <a:prstGeom prst="rect">
                <a:avLst/>
              </a:prstGeom>
              <a:noFill/>
            </p:spPr>
            <p:txBody>
              <a:bodyPr wrap="none" rtlCol="0">
                <a:spAutoFit/>
              </a:bodyPr>
              <a:lstStyle/>
              <a:p>
                <a:r>
                  <a:rPr lang="en-US" sz="1600" b="1" dirty="0" smtClean="0">
                    <a:solidFill>
                      <a:schemeClr val="bg1"/>
                    </a:solidFill>
                  </a:rPr>
                  <a:t>Capital Expenditures</a:t>
                </a:r>
                <a:endParaRPr lang="en-US" sz="1600" b="1" dirty="0">
                  <a:solidFill>
                    <a:schemeClr val="bg1"/>
                  </a:solidFill>
                </a:endParaRPr>
              </a:p>
            </p:txBody>
          </p:sp>
          <p:sp>
            <p:nvSpPr>
              <p:cNvPr id="47" name="TextBox 46"/>
              <p:cNvSpPr txBox="1"/>
              <p:nvPr/>
            </p:nvSpPr>
            <p:spPr>
              <a:xfrm>
                <a:off x="6400800" y="3657600"/>
                <a:ext cx="1685141" cy="584775"/>
              </a:xfrm>
              <a:prstGeom prst="rect">
                <a:avLst/>
              </a:prstGeom>
              <a:noFill/>
            </p:spPr>
            <p:txBody>
              <a:bodyPr wrap="none" rtlCol="0">
                <a:spAutoFit/>
              </a:bodyPr>
              <a:lstStyle/>
              <a:p>
                <a:r>
                  <a:rPr lang="en-US" sz="1600" b="1" dirty="0" smtClean="0">
                    <a:solidFill>
                      <a:schemeClr val="bg1"/>
                    </a:solidFill>
                  </a:rPr>
                  <a:t>Government Take</a:t>
                </a:r>
              </a:p>
              <a:p>
                <a:r>
                  <a:rPr lang="en-US" sz="1600" b="1" dirty="0" smtClean="0">
                    <a:solidFill>
                      <a:schemeClr val="bg1"/>
                    </a:solidFill>
                  </a:rPr>
                  <a:t>(Taxes, Royalties)</a:t>
                </a:r>
                <a:endParaRPr lang="en-US" sz="1600" b="1" dirty="0">
                  <a:solidFill>
                    <a:schemeClr val="bg1"/>
                  </a:solidFill>
                </a:endParaRPr>
              </a:p>
            </p:txBody>
          </p:sp>
          <p:sp>
            <p:nvSpPr>
              <p:cNvPr id="5" name="TextBox 4"/>
              <p:cNvSpPr txBox="1"/>
              <p:nvPr/>
            </p:nvSpPr>
            <p:spPr>
              <a:xfrm>
                <a:off x="1371600" y="3124200"/>
                <a:ext cx="2667000" cy="584775"/>
              </a:xfrm>
              <a:prstGeom prst="rect">
                <a:avLst/>
              </a:prstGeom>
              <a:noFill/>
            </p:spPr>
            <p:txBody>
              <a:bodyPr wrap="square" rtlCol="0">
                <a:spAutoFit/>
              </a:bodyPr>
              <a:lstStyle/>
              <a:p>
                <a:r>
                  <a:rPr lang="en-US" sz="1600" b="1" dirty="0" smtClean="0"/>
                  <a:t>National Oil Company Free Cash Flows</a:t>
                </a:r>
                <a:endParaRPr lang="en-US" sz="1600" b="1" dirty="0"/>
              </a:p>
            </p:txBody>
          </p:sp>
          <p:sp>
            <p:nvSpPr>
              <p:cNvPr id="53" name="TextBox 52"/>
              <p:cNvSpPr txBox="1"/>
              <p:nvPr/>
            </p:nvSpPr>
            <p:spPr>
              <a:xfrm>
                <a:off x="2438400" y="2406900"/>
                <a:ext cx="2667000" cy="584775"/>
              </a:xfrm>
              <a:prstGeom prst="rect">
                <a:avLst/>
              </a:prstGeom>
              <a:noFill/>
            </p:spPr>
            <p:txBody>
              <a:bodyPr wrap="square" rtlCol="0">
                <a:spAutoFit/>
              </a:bodyPr>
              <a:lstStyle/>
              <a:p>
                <a:r>
                  <a:rPr lang="en-US" sz="1600" b="1" dirty="0" smtClean="0"/>
                  <a:t>Commercial Oil Company Free Cash Flows</a:t>
                </a:r>
                <a:endParaRPr lang="en-US" sz="1600" b="1" dirty="0"/>
              </a:p>
            </p:txBody>
          </p:sp>
          <p:cxnSp>
            <p:nvCxnSpPr>
              <p:cNvPr id="9" name="Straight Arrow Connector 8"/>
              <p:cNvCxnSpPr/>
              <p:nvPr/>
            </p:nvCxnSpPr>
            <p:spPr>
              <a:xfrm>
                <a:off x="3581400" y="3416587"/>
                <a:ext cx="914400" cy="39341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4648200" y="2665707"/>
                <a:ext cx="1447800" cy="5346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822022" y="5562600"/>
              <a:ext cx="1311578" cy="261610"/>
            </a:xfrm>
            <a:prstGeom prst="rect">
              <a:avLst/>
            </a:prstGeom>
            <a:noFill/>
          </p:spPr>
          <p:txBody>
            <a:bodyPr wrap="none" rtlCol="0">
              <a:spAutoFit/>
            </a:bodyPr>
            <a:lstStyle/>
            <a:p>
              <a:r>
                <a:rPr lang="en-US" sz="1100" dirty="0" smtClean="0"/>
                <a:t>Source : </a:t>
              </a:r>
              <a:r>
                <a:rPr lang="en-US" sz="1100" dirty="0" err="1" smtClean="0"/>
                <a:t>Rystad</a:t>
              </a:r>
              <a:r>
                <a:rPr lang="en-US" sz="1100" dirty="0" smtClean="0"/>
                <a:t>, CPI</a:t>
              </a:r>
              <a:endParaRPr lang="en-US" dirty="0"/>
            </a:p>
          </p:txBody>
        </p:sp>
      </p:grpSp>
      <p:sp>
        <p:nvSpPr>
          <p:cNvPr id="27" name="TextBox 26"/>
          <p:cNvSpPr txBox="1"/>
          <p:nvPr/>
        </p:nvSpPr>
        <p:spPr>
          <a:xfrm>
            <a:off x="762000" y="5892225"/>
            <a:ext cx="7668107" cy="584775"/>
          </a:xfrm>
          <a:prstGeom prst="rect">
            <a:avLst/>
          </a:prstGeom>
          <a:solidFill>
            <a:schemeClr val="accent3">
              <a:lumMod val="40000"/>
              <a:lumOff val="60000"/>
            </a:schemeClr>
          </a:solidFill>
          <a:ln>
            <a:solidFill>
              <a:schemeClr val="tx1"/>
            </a:solidFill>
          </a:ln>
        </p:spPr>
        <p:txBody>
          <a:bodyPr wrap="square" rtlCol="0">
            <a:spAutoFit/>
          </a:bodyPr>
          <a:lstStyle/>
          <a:p>
            <a:r>
              <a:rPr lang="en-US" sz="1600" b="1" dirty="0" smtClean="0"/>
              <a:t>Governments and Government owned companies will receive close to 90% of the net present value of future oil production between now and 2050</a:t>
            </a:r>
            <a:endParaRPr lang="en-US" sz="1600" b="1" dirty="0"/>
          </a:p>
        </p:txBody>
      </p:sp>
    </p:spTree>
    <p:extLst>
      <p:ext uri="{BB962C8B-B14F-4D97-AF65-F5344CB8AC3E}">
        <p14:creationId xmlns:p14="http://schemas.microsoft.com/office/powerpoint/2010/main" val="25161367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Number Placeholder 21"/>
          <p:cNvSpPr>
            <a:spLocks noGrp="1"/>
          </p:cNvSpPr>
          <p:nvPr>
            <p:ph type="sldNum" sz="quarter" idx="12"/>
          </p:nvPr>
        </p:nvSpPr>
        <p:spPr/>
        <p:txBody>
          <a:bodyPr/>
          <a:lstStyle/>
          <a:p>
            <a:fld id="{A05905E6-50D4-C34B-9F41-790B4634D6F9}" type="slidenum">
              <a:rPr lang="en-US" smtClean="0"/>
              <a:pPr/>
              <a:t>5</a:t>
            </a:fld>
            <a:endParaRPr lang="en-US" dirty="0"/>
          </a:p>
        </p:txBody>
      </p:sp>
      <p:sp>
        <p:nvSpPr>
          <p:cNvPr id="40" name="Rectangle 6"/>
          <p:cNvSpPr>
            <a:spLocks noChangeArrowheads="1"/>
          </p:cNvSpPr>
          <p:nvPr/>
        </p:nvSpPr>
        <p:spPr bwMode="auto">
          <a:xfrm>
            <a:off x="0" y="0"/>
            <a:ext cx="9144000" cy="609600"/>
          </a:xfrm>
          <a:prstGeom prst="rect">
            <a:avLst/>
          </a:prstGeom>
          <a:solidFill>
            <a:schemeClr val="bg2"/>
          </a:solidFill>
          <a:ln w="9525">
            <a:noFill/>
            <a:miter lim="800000"/>
            <a:headEnd/>
            <a:tailEnd/>
          </a:ln>
        </p:spPr>
        <p:txBody>
          <a:bodyPr anchor="ctr"/>
          <a:lstStyle/>
          <a:p>
            <a:pPr marL="0" lvl="1" indent="0">
              <a:spcAft>
                <a:spcPts val="1200"/>
              </a:spcAft>
              <a:defRPr/>
            </a:pPr>
            <a:r>
              <a:rPr lang="en-US" sz="2400" b="1" dirty="0" smtClean="0">
                <a:solidFill>
                  <a:srgbClr val="000000"/>
                </a:solidFill>
                <a:latin typeface="+mj-lt"/>
                <a:cs typeface="Times New Roman" pitchFamily="18" charset="0"/>
              </a:rPr>
              <a:t>Governments control the largest share of potentially stranded assets – Coal fired power plants is another example</a:t>
            </a:r>
            <a:endParaRPr lang="en-US" sz="2400" b="1" dirty="0">
              <a:solidFill>
                <a:srgbClr val="000000"/>
              </a:solidFill>
              <a:latin typeface="+mj-lt"/>
              <a:cs typeface="Times New Roman" pitchFamily="18" charset="0"/>
            </a:endParaRPr>
          </a:p>
        </p:txBody>
      </p:sp>
      <p:pic>
        <p:nvPicPr>
          <p:cNvPr id="10" name="Picture 8" descr="Snapshot 2010-10-05 15-38-30.tiff"/>
          <p:cNvPicPr>
            <a:picLocks noChangeAspect="1"/>
          </p:cNvPicPr>
          <p:nvPr/>
        </p:nvPicPr>
        <p:blipFill>
          <a:blip r:embed="rId3" cstate="print"/>
          <a:srcRect/>
          <a:stretch>
            <a:fillRect/>
          </a:stretch>
        </p:blipFill>
        <p:spPr bwMode="auto">
          <a:xfrm>
            <a:off x="76200" y="6400800"/>
            <a:ext cx="415925" cy="457200"/>
          </a:xfrm>
          <a:prstGeom prst="rect">
            <a:avLst/>
          </a:prstGeom>
          <a:noFill/>
          <a:ln w="9525">
            <a:noFill/>
            <a:miter lim="800000"/>
            <a:headEnd/>
            <a:tailEnd/>
          </a:ln>
        </p:spPr>
      </p:pic>
      <p:grpSp>
        <p:nvGrpSpPr>
          <p:cNvPr id="5" name="Group 4"/>
          <p:cNvGrpSpPr/>
          <p:nvPr/>
        </p:nvGrpSpPr>
        <p:grpSpPr>
          <a:xfrm>
            <a:off x="25842" y="685800"/>
            <a:ext cx="9422959" cy="6041556"/>
            <a:chOff x="25842" y="685800"/>
            <a:chExt cx="9422959" cy="6041556"/>
          </a:xfrm>
        </p:grpSpPr>
        <p:graphicFrame>
          <p:nvGraphicFramePr>
            <p:cNvPr id="76" name="Chart 75"/>
            <p:cNvGraphicFramePr>
              <a:graphicFrameLocks/>
            </p:cNvGraphicFramePr>
            <p:nvPr>
              <p:extLst>
                <p:ext uri="{D42A27DB-BD31-4B8C-83A1-F6EECF244321}">
                  <p14:modId xmlns:p14="http://schemas.microsoft.com/office/powerpoint/2010/main" val="4205440583"/>
                </p:ext>
              </p:extLst>
            </p:nvPr>
          </p:nvGraphicFramePr>
          <p:xfrm>
            <a:off x="1981201" y="4546427"/>
            <a:ext cx="7467600" cy="2059641"/>
          </p:xfrm>
          <a:graphic>
            <a:graphicData uri="http://schemas.openxmlformats.org/drawingml/2006/chart">
              <c:chart xmlns:c="http://schemas.openxmlformats.org/drawingml/2006/chart" xmlns:r="http://schemas.openxmlformats.org/officeDocument/2006/relationships" r:id="rId4"/>
            </a:graphicData>
          </a:graphic>
        </p:graphicFrame>
        <p:grpSp>
          <p:nvGrpSpPr>
            <p:cNvPr id="4" name="Group 3"/>
            <p:cNvGrpSpPr/>
            <p:nvPr/>
          </p:nvGrpSpPr>
          <p:grpSpPr>
            <a:xfrm>
              <a:off x="25842" y="685800"/>
              <a:ext cx="9101710" cy="6041556"/>
              <a:chOff x="25842" y="685800"/>
              <a:chExt cx="9101710" cy="6041556"/>
            </a:xfrm>
          </p:grpSpPr>
          <p:graphicFrame>
            <p:nvGraphicFramePr>
              <p:cNvPr id="75" name="Chart 74"/>
              <p:cNvGraphicFramePr>
                <a:graphicFrameLocks/>
              </p:cNvGraphicFramePr>
              <p:nvPr>
                <p:extLst>
                  <p:ext uri="{D42A27DB-BD31-4B8C-83A1-F6EECF244321}">
                    <p14:modId xmlns:p14="http://schemas.microsoft.com/office/powerpoint/2010/main" val="2035885030"/>
                  </p:ext>
                </p:extLst>
              </p:nvPr>
            </p:nvGraphicFramePr>
            <p:xfrm>
              <a:off x="2057400" y="1219200"/>
              <a:ext cx="7070152" cy="4267200"/>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25842" y="1691550"/>
                <a:ext cx="2209800" cy="338554"/>
              </a:xfrm>
              <a:prstGeom prst="rect">
                <a:avLst/>
              </a:prstGeom>
              <a:noFill/>
            </p:spPr>
            <p:txBody>
              <a:bodyPr wrap="square" rtlCol="0">
                <a:spAutoFit/>
              </a:bodyPr>
              <a:lstStyle/>
              <a:p>
                <a:r>
                  <a:rPr lang="en-US" sz="1600" b="1" dirty="0" smtClean="0"/>
                  <a:t>Government Owned</a:t>
                </a:r>
                <a:endParaRPr lang="en-US" sz="1600" b="1" dirty="0"/>
              </a:p>
            </p:txBody>
          </p:sp>
          <p:sp>
            <p:nvSpPr>
              <p:cNvPr id="15" name="TextBox 14"/>
              <p:cNvSpPr txBox="1"/>
              <p:nvPr/>
            </p:nvSpPr>
            <p:spPr>
              <a:xfrm>
                <a:off x="25842" y="2280821"/>
                <a:ext cx="2488758" cy="338554"/>
              </a:xfrm>
              <a:prstGeom prst="rect">
                <a:avLst/>
              </a:prstGeom>
              <a:noFill/>
            </p:spPr>
            <p:txBody>
              <a:bodyPr wrap="none" rtlCol="0">
                <a:spAutoFit/>
              </a:bodyPr>
              <a:lstStyle/>
              <a:p>
                <a:r>
                  <a:rPr lang="en-US" sz="1600" b="1" dirty="0" err="1" smtClean="0"/>
                  <a:t>ListCo</a:t>
                </a:r>
                <a:r>
                  <a:rPr lang="en-US" sz="1600" b="1" dirty="0" smtClean="0"/>
                  <a:t> – Government Share</a:t>
                </a:r>
                <a:endParaRPr lang="en-US" sz="1600" b="1" dirty="0"/>
              </a:p>
            </p:txBody>
          </p:sp>
          <p:sp>
            <p:nvSpPr>
              <p:cNvPr id="3" name="TextBox 2"/>
              <p:cNvSpPr txBox="1"/>
              <p:nvPr/>
            </p:nvSpPr>
            <p:spPr>
              <a:xfrm>
                <a:off x="59751" y="685800"/>
                <a:ext cx="9067800" cy="646331"/>
              </a:xfrm>
              <a:prstGeom prst="rect">
                <a:avLst/>
              </a:prstGeom>
              <a:noFill/>
            </p:spPr>
            <p:txBody>
              <a:bodyPr wrap="square" rtlCol="0">
                <a:spAutoFit/>
              </a:bodyPr>
              <a:lstStyle/>
              <a:p>
                <a:pPr algn="ctr"/>
                <a:r>
                  <a:rPr lang="en-US" b="1" dirty="0" smtClean="0"/>
                  <a:t>Public </a:t>
                </a:r>
                <a:r>
                  <a:rPr lang="en-US" b="1" dirty="0"/>
                  <a:t>Market Investors </a:t>
                </a:r>
                <a:r>
                  <a:rPr lang="en-US" b="1" dirty="0" smtClean="0"/>
                  <a:t>Own, Control and Suffer Climate Risk for only 11% of </a:t>
                </a:r>
                <a:r>
                  <a:rPr lang="en-US" b="1" baseline="0" dirty="0" smtClean="0"/>
                  <a:t>Coal Power Plants globally</a:t>
                </a:r>
                <a:endParaRPr lang="en-US" b="1" dirty="0" smtClean="0"/>
              </a:p>
            </p:txBody>
          </p:sp>
          <p:sp>
            <p:nvSpPr>
              <p:cNvPr id="16" name="TextBox 15"/>
              <p:cNvSpPr txBox="1"/>
              <p:nvPr/>
            </p:nvSpPr>
            <p:spPr>
              <a:xfrm>
                <a:off x="25842" y="2867025"/>
                <a:ext cx="2108975" cy="338554"/>
              </a:xfrm>
              <a:prstGeom prst="rect">
                <a:avLst/>
              </a:prstGeom>
              <a:noFill/>
            </p:spPr>
            <p:txBody>
              <a:bodyPr wrap="none" rtlCol="0">
                <a:spAutoFit/>
              </a:bodyPr>
              <a:lstStyle/>
              <a:p>
                <a:r>
                  <a:rPr lang="en-US" sz="1600" b="1" dirty="0" err="1" smtClean="0"/>
                  <a:t>ListCo</a:t>
                </a:r>
                <a:r>
                  <a:rPr lang="en-US" sz="1600" b="1" dirty="0" smtClean="0"/>
                  <a:t> – Investor Share</a:t>
                </a:r>
                <a:endParaRPr lang="en-US" sz="1600" b="1" dirty="0"/>
              </a:p>
            </p:txBody>
          </p:sp>
          <p:sp>
            <p:nvSpPr>
              <p:cNvPr id="17" name="TextBox 16"/>
              <p:cNvSpPr txBox="1"/>
              <p:nvPr/>
            </p:nvSpPr>
            <p:spPr>
              <a:xfrm>
                <a:off x="25842" y="3471446"/>
                <a:ext cx="2344231" cy="338554"/>
              </a:xfrm>
              <a:prstGeom prst="rect">
                <a:avLst/>
              </a:prstGeom>
              <a:noFill/>
            </p:spPr>
            <p:txBody>
              <a:bodyPr wrap="none" rtlCol="0">
                <a:spAutoFit/>
              </a:bodyPr>
              <a:lstStyle/>
              <a:p>
                <a:r>
                  <a:rPr lang="en-US" sz="1600" b="1" dirty="0" smtClean="0"/>
                  <a:t>Publicly traded – IOU/IPP</a:t>
                </a:r>
                <a:endParaRPr lang="en-US" sz="1600" b="1" dirty="0"/>
              </a:p>
            </p:txBody>
          </p:sp>
          <p:sp>
            <p:nvSpPr>
              <p:cNvPr id="18" name="TextBox 17"/>
              <p:cNvSpPr txBox="1"/>
              <p:nvPr/>
            </p:nvSpPr>
            <p:spPr>
              <a:xfrm>
                <a:off x="25842" y="4114800"/>
                <a:ext cx="2654085" cy="338554"/>
              </a:xfrm>
              <a:prstGeom prst="rect">
                <a:avLst/>
              </a:prstGeom>
              <a:noFill/>
            </p:spPr>
            <p:txBody>
              <a:bodyPr wrap="square" rtlCol="0">
                <a:spAutoFit/>
              </a:bodyPr>
              <a:lstStyle/>
              <a:p>
                <a:r>
                  <a:rPr lang="en-US" sz="1600" b="1" dirty="0" smtClean="0"/>
                  <a:t>Private/Ind. </a:t>
                </a:r>
                <a:r>
                  <a:rPr lang="en-US" sz="1600" b="1" dirty="0" err="1" smtClean="0"/>
                  <a:t>Cogen</a:t>
                </a:r>
                <a:r>
                  <a:rPr lang="en-US" sz="1600" b="1" dirty="0" smtClean="0"/>
                  <a:t>/Other</a:t>
                </a:r>
                <a:endParaRPr lang="en-US" sz="1600" b="1" dirty="0"/>
              </a:p>
            </p:txBody>
          </p:sp>
          <p:cxnSp>
            <p:nvCxnSpPr>
              <p:cNvPr id="30" name="Straight Connector 29"/>
              <p:cNvCxnSpPr/>
              <p:nvPr/>
            </p:nvCxnSpPr>
            <p:spPr>
              <a:xfrm>
                <a:off x="2491427" y="2063859"/>
                <a:ext cx="0" cy="3041541"/>
              </a:xfrm>
              <a:prstGeom prst="line">
                <a:avLst/>
              </a:prstGeom>
              <a:ln>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947016" y="2280567"/>
                <a:ext cx="0" cy="2609183"/>
              </a:xfrm>
              <a:prstGeom prst="line">
                <a:avLst/>
              </a:prstGeom>
              <a:ln>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305550" y="2964525"/>
                <a:ext cx="0" cy="2121751"/>
              </a:xfrm>
              <a:prstGeom prst="line">
                <a:avLst/>
              </a:prstGeom>
              <a:ln>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10206" y="3886200"/>
                <a:ext cx="0" cy="1219200"/>
              </a:xfrm>
              <a:prstGeom prst="line">
                <a:avLst/>
              </a:prstGeom>
              <a:ln>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742528" y="4277997"/>
                <a:ext cx="0" cy="601036"/>
              </a:xfrm>
              <a:prstGeom prst="line">
                <a:avLst/>
              </a:prstGeom>
              <a:ln>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2511747" y="4889197"/>
                <a:ext cx="3834461" cy="523220"/>
                <a:chOff x="2547670" y="4932387"/>
                <a:chExt cx="3676286" cy="523220"/>
              </a:xfrm>
            </p:grpSpPr>
            <p:sp>
              <p:nvSpPr>
                <p:cNvPr id="35" name="TextBox 34"/>
                <p:cNvSpPr txBox="1"/>
                <p:nvPr/>
              </p:nvSpPr>
              <p:spPr>
                <a:xfrm>
                  <a:off x="3361426" y="4932387"/>
                  <a:ext cx="2056545" cy="523220"/>
                </a:xfrm>
                <a:prstGeom prst="rect">
                  <a:avLst/>
                </a:prstGeom>
                <a:noFill/>
              </p:spPr>
              <p:txBody>
                <a:bodyPr wrap="square" rtlCol="0">
                  <a:spAutoFit/>
                </a:bodyPr>
                <a:lstStyle/>
                <a:p>
                  <a:pPr algn="ctr"/>
                  <a:r>
                    <a:rPr lang="en-US" sz="1400" b="1" dirty="0"/>
                    <a:t>Government </a:t>
                  </a:r>
                  <a:r>
                    <a:rPr lang="en-US" sz="1400" b="1" dirty="0" smtClean="0"/>
                    <a:t>Controlled</a:t>
                  </a:r>
                </a:p>
                <a:p>
                  <a:pPr algn="ctr"/>
                  <a:r>
                    <a:rPr lang="en-US" sz="1400" b="1" dirty="0" smtClean="0"/>
                    <a:t>(61%)</a:t>
                  </a:r>
                  <a:endParaRPr lang="en-US" sz="1400" b="1" dirty="0"/>
                </a:p>
              </p:txBody>
            </p:sp>
            <p:cxnSp>
              <p:nvCxnSpPr>
                <p:cNvPr id="78" name="Straight Arrow Connector 77"/>
                <p:cNvCxnSpPr/>
                <p:nvPr/>
              </p:nvCxnSpPr>
              <p:spPr>
                <a:xfrm>
                  <a:off x="5410200" y="5086275"/>
                  <a:ext cx="813756" cy="0"/>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a:off x="2547670" y="5086275"/>
                  <a:ext cx="813756" cy="0"/>
                </a:xfrm>
                <a:prstGeom prst="straightConnector1">
                  <a:avLst/>
                </a:prstGeom>
                <a:ln w="28575">
                  <a:solidFill>
                    <a:schemeClr val="bg2">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6336698" y="4831210"/>
                <a:ext cx="1688122" cy="738664"/>
                <a:chOff x="2547670" y="4843790"/>
                <a:chExt cx="3676286" cy="812529"/>
              </a:xfrm>
            </p:grpSpPr>
            <p:sp>
              <p:nvSpPr>
                <p:cNvPr id="83" name="TextBox 82"/>
                <p:cNvSpPr txBox="1"/>
                <p:nvPr/>
              </p:nvSpPr>
              <p:spPr>
                <a:xfrm>
                  <a:off x="3361425" y="4843790"/>
                  <a:ext cx="2205706" cy="812529"/>
                </a:xfrm>
                <a:prstGeom prst="rect">
                  <a:avLst/>
                </a:prstGeom>
                <a:noFill/>
              </p:spPr>
              <p:txBody>
                <a:bodyPr wrap="square" rtlCol="0">
                  <a:spAutoFit/>
                </a:bodyPr>
                <a:lstStyle/>
                <a:p>
                  <a:pPr algn="ctr"/>
                  <a:r>
                    <a:rPr lang="en-US" sz="1400" b="1" dirty="0" smtClean="0"/>
                    <a:t>Investor Controlled (27%)</a:t>
                  </a:r>
                  <a:endParaRPr lang="en-US" sz="1400" b="1" dirty="0"/>
                </a:p>
              </p:txBody>
            </p:sp>
            <p:cxnSp>
              <p:nvCxnSpPr>
                <p:cNvPr id="84" name="Straight Arrow Connector 83"/>
                <p:cNvCxnSpPr/>
                <p:nvPr/>
              </p:nvCxnSpPr>
              <p:spPr>
                <a:xfrm>
                  <a:off x="5410200" y="5086275"/>
                  <a:ext cx="813756" cy="0"/>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47670" y="5086275"/>
                  <a:ext cx="813756" cy="0"/>
                </a:xfrm>
                <a:prstGeom prst="straightConnector1">
                  <a:avLst/>
                </a:prstGeom>
                <a:ln w="28575">
                  <a:solidFill>
                    <a:schemeClr val="bg2">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6" name="Group 85"/>
              <p:cNvGrpSpPr/>
              <p:nvPr/>
            </p:nvGrpSpPr>
            <p:grpSpPr>
              <a:xfrm>
                <a:off x="8001000" y="4879033"/>
                <a:ext cx="743313" cy="523220"/>
                <a:chOff x="2547670" y="4915285"/>
                <a:chExt cx="3676286" cy="523220"/>
              </a:xfrm>
            </p:grpSpPr>
            <p:sp>
              <p:nvSpPr>
                <p:cNvPr id="87" name="TextBox 86"/>
                <p:cNvSpPr txBox="1"/>
                <p:nvPr/>
              </p:nvSpPr>
              <p:spPr>
                <a:xfrm>
                  <a:off x="2810757" y="4915285"/>
                  <a:ext cx="3313689" cy="523220"/>
                </a:xfrm>
                <a:prstGeom prst="rect">
                  <a:avLst/>
                </a:prstGeom>
                <a:noFill/>
              </p:spPr>
              <p:txBody>
                <a:bodyPr wrap="square" rtlCol="0">
                  <a:spAutoFit/>
                </a:bodyPr>
                <a:lstStyle/>
                <a:p>
                  <a:pPr algn="ctr"/>
                  <a:r>
                    <a:rPr lang="en-US" sz="1400" b="1" dirty="0" smtClean="0"/>
                    <a:t>Other</a:t>
                  </a:r>
                </a:p>
                <a:p>
                  <a:pPr algn="ctr"/>
                  <a:r>
                    <a:rPr lang="en-US" sz="1400" b="1" dirty="0" smtClean="0"/>
                    <a:t>(12%)</a:t>
                  </a:r>
                  <a:endParaRPr lang="en-US" sz="1400" b="1" dirty="0"/>
                </a:p>
              </p:txBody>
            </p:sp>
            <p:cxnSp>
              <p:nvCxnSpPr>
                <p:cNvPr id="88" name="Straight Arrow Connector 87"/>
                <p:cNvCxnSpPr/>
                <p:nvPr/>
              </p:nvCxnSpPr>
              <p:spPr>
                <a:xfrm>
                  <a:off x="5567131" y="5086275"/>
                  <a:ext cx="656825" cy="0"/>
                </a:xfrm>
                <a:prstGeom prst="straightConnector1">
                  <a:avLst/>
                </a:prstGeom>
                <a:ln w="28575">
                  <a:solidFill>
                    <a:schemeClr val="bg2">
                      <a:lumMod val="1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2547670" y="5086275"/>
                  <a:ext cx="813756" cy="0"/>
                </a:xfrm>
                <a:prstGeom prst="straightConnector1">
                  <a:avLst/>
                </a:prstGeom>
                <a:ln w="28575">
                  <a:solidFill>
                    <a:schemeClr val="bg2">
                      <a:lumMod val="1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5" name="Group 94"/>
              <p:cNvGrpSpPr/>
              <p:nvPr/>
            </p:nvGrpSpPr>
            <p:grpSpPr>
              <a:xfrm>
                <a:off x="2499608" y="5653075"/>
                <a:ext cx="3472566" cy="276999"/>
                <a:chOff x="2514600" y="5407223"/>
                <a:chExt cx="3666229" cy="276999"/>
              </a:xfrm>
            </p:grpSpPr>
            <p:sp>
              <p:nvSpPr>
                <p:cNvPr id="92" name="TextBox 91"/>
                <p:cNvSpPr txBox="1"/>
                <p:nvPr/>
              </p:nvSpPr>
              <p:spPr>
                <a:xfrm>
                  <a:off x="3328356" y="5407223"/>
                  <a:ext cx="2056545" cy="276999"/>
                </a:xfrm>
                <a:prstGeom prst="rect">
                  <a:avLst/>
                </a:prstGeom>
                <a:noFill/>
              </p:spPr>
              <p:txBody>
                <a:bodyPr wrap="square" rtlCol="0">
                  <a:spAutoFit/>
                </a:bodyPr>
                <a:lstStyle/>
                <a:p>
                  <a:pPr algn="ctr"/>
                  <a:r>
                    <a:rPr lang="en-US" sz="1200" b="1" i="1" dirty="0" smtClean="0">
                      <a:solidFill>
                        <a:schemeClr val="accent1">
                          <a:lumMod val="75000"/>
                        </a:schemeClr>
                      </a:solidFill>
                    </a:rPr>
                    <a:t>Taxpayer at risk (55%)</a:t>
                  </a:r>
                  <a:endParaRPr lang="en-US" sz="1200" b="1" i="1" dirty="0">
                    <a:solidFill>
                      <a:schemeClr val="accent1">
                        <a:lumMod val="75000"/>
                      </a:schemeClr>
                    </a:solidFill>
                  </a:endParaRPr>
                </a:p>
              </p:txBody>
            </p:sp>
            <p:cxnSp>
              <p:nvCxnSpPr>
                <p:cNvPr id="93" name="Straight Arrow Connector 92"/>
                <p:cNvCxnSpPr/>
                <p:nvPr/>
              </p:nvCxnSpPr>
              <p:spPr>
                <a:xfrm>
                  <a:off x="5367073" y="5561111"/>
                  <a:ext cx="813756"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2514600" y="5561111"/>
                  <a:ext cx="813756" cy="0"/>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5958592" y="5572125"/>
                <a:ext cx="1023235" cy="461665"/>
                <a:chOff x="2516716" y="5318237"/>
                <a:chExt cx="3571447" cy="461665"/>
              </a:xfrm>
            </p:grpSpPr>
            <p:sp>
              <p:nvSpPr>
                <p:cNvPr id="97" name="TextBox 96"/>
                <p:cNvSpPr txBox="1"/>
                <p:nvPr/>
              </p:nvSpPr>
              <p:spPr>
                <a:xfrm>
                  <a:off x="2687831" y="5318237"/>
                  <a:ext cx="3134361" cy="461665"/>
                </a:xfrm>
                <a:prstGeom prst="rect">
                  <a:avLst/>
                </a:prstGeom>
                <a:noFill/>
              </p:spPr>
              <p:txBody>
                <a:bodyPr wrap="square" rtlCol="0">
                  <a:spAutoFit/>
                </a:bodyPr>
                <a:lstStyle/>
                <a:p>
                  <a:pPr algn="ctr"/>
                  <a:r>
                    <a:rPr lang="en-US" sz="1200" b="1" i="1" dirty="0" smtClean="0">
                      <a:solidFill>
                        <a:schemeClr val="accent1">
                          <a:lumMod val="75000"/>
                        </a:schemeClr>
                      </a:solidFill>
                    </a:rPr>
                    <a:t>Investor at risk (17%)</a:t>
                  </a:r>
                  <a:endParaRPr lang="en-US" sz="1200" b="1" i="1" dirty="0">
                    <a:solidFill>
                      <a:schemeClr val="accent1">
                        <a:lumMod val="75000"/>
                      </a:schemeClr>
                    </a:solidFill>
                  </a:endParaRPr>
                </a:p>
              </p:txBody>
            </p:sp>
            <p:cxnSp>
              <p:nvCxnSpPr>
                <p:cNvPr id="98" name="Straight Arrow Connector 97"/>
                <p:cNvCxnSpPr/>
                <p:nvPr/>
              </p:nvCxnSpPr>
              <p:spPr>
                <a:xfrm flipV="1">
                  <a:off x="5457708" y="5561111"/>
                  <a:ext cx="630455" cy="1489"/>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2516716" y="5561111"/>
                  <a:ext cx="445746" cy="1489"/>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00" name="Group 99"/>
              <p:cNvGrpSpPr/>
              <p:nvPr/>
            </p:nvGrpSpPr>
            <p:grpSpPr>
              <a:xfrm>
                <a:off x="8039100" y="5642923"/>
                <a:ext cx="719920" cy="461665"/>
                <a:chOff x="2547670" y="4932537"/>
                <a:chExt cx="3676286" cy="461665"/>
              </a:xfrm>
            </p:grpSpPr>
            <p:sp>
              <p:nvSpPr>
                <p:cNvPr id="101" name="TextBox 100"/>
                <p:cNvSpPr txBox="1"/>
                <p:nvPr/>
              </p:nvSpPr>
              <p:spPr>
                <a:xfrm>
                  <a:off x="2810757" y="4932537"/>
                  <a:ext cx="3313689" cy="461665"/>
                </a:xfrm>
                <a:prstGeom prst="rect">
                  <a:avLst/>
                </a:prstGeom>
                <a:noFill/>
              </p:spPr>
              <p:txBody>
                <a:bodyPr wrap="square" rtlCol="0">
                  <a:spAutoFit/>
                </a:bodyPr>
                <a:lstStyle/>
                <a:p>
                  <a:pPr algn="ctr"/>
                  <a:r>
                    <a:rPr lang="en-US" sz="1200" b="1" dirty="0" smtClean="0">
                      <a:solidFill>
                        <a:schemeClr val="accent1">
                          <a:lumMod val="75000"/>
                        </a:schemeClr>
                      </a:solidFill>
                    </a:rPr>
                    <a:t>Other</a:t>
                  </a:r>
                </a:p>
                <a:p>
                  <a:pPr algn="ctr"/>
                  <a:r>
                    <a:rPr lang="en-US" sz="1200" b="1" dirty="0" smtClean="0">
                      <a:solidFill>
                        <a:schemeClr val="accent1">
                          <a:lumMod val="75000"/>
                        </a:schemeClr>
                      </a:solidFill>
                    </a:rPr>
                    <a:t>(12%)</a:t>
                  </a:r>
                  <a:endParaRPr lang="en-US" sz="1200" b="1" dirty="0">
                    <a:solidFill>
                      <a:schemeClr val="accent1">
                        <a:lumMod val="75000"/>
                      </a:schemeClr>
                    </a:solidFill>
                  </a:endParaRPr>
                </a:p>
              </p:txBody>
            </p:sp>
            <p:cxnSp>
              <p:nvCxnSpPr>
                <p:cNvPr id="102" name="Straight Arrow Connector 101"/>
                <p:cNvCxnSpPr/>
                <p:nvPr/>
              </p:nvCxnSpPr>
              <p:spPr>
                <a:xfrm>
                  <a:off x="5567131" y="5086275"/>
                  <a:ext cx="656825" cy="0"/>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a:off x="2547670" y="5086275"/>
                  <a:ext cx="813756" cy="0"/>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16" name="Left Brace 115"/>
              <p:cNvSpPr/>
              <p:nvPr/>
            </p:nvSpPr>
            <p:spPr>
              <a:xfrm rot="16200000">
                <a:off x="7433806" y="5824994"/>
                <a:ext cx="143790" cy="990598"/>
              </a:xfrm>
              <a:prstGeom prst="leftBrac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7" name="TextBox 116"/>
              <p:cNvSpPr txBox="1"/>
              <p:nvPr/>
            </p:nvSpPr>
            <p:spPr>
              <a:xfrm>
                <a:off x="7086600" y="6392187"/>
                <a:ext cx="826765" cy="335169"/>
              </a:xfrm>
              <a:prstGeom prst="rect">
                <a:avLst/>
              </a:prstGeom>
              <a:noFill/>
            </p:spPr>
            <p:txBody>
              <a:bodyPr wrap="none" rtlCol="0">
                <a:spAutoFit/>
              </a:bodyPr>
              <a:lstStyle/>
              <a:p>
                <a:pPr algn="r"/>
                <a:r>
                  <a:rPr lang="en-US" sz="1200" b="1" dirty="0" smtClean="0"/>
                  <a:t>Regulated</a:t>
                </a:r>
                <a:endParaRPr lang="en-US" sz="1200" b="1" dirty="0"/>
              </a:p>
            </p:txBody>
          </p:sp>
          <p:sp>
            <p:nvSpPr>
              <p:cNvPr id="118" name="TextBox 117"/>
              <p:cNvSpPr txBox="1"/>
              <p:nvPr/>
            </p:nvSpPr>
            <p:spPr>
              <a:xfrm>
                <a:off x="6172200" y="6392187"/>
                <a:ext cx="979564" cy="335169"/>
              </a:xfrm>
              <a:prstGeom prst="rect">
                <a:avLst/>
              </a:prstGeom>
              <a:noFill/>
            </p:spPr>
            <p:txBody>
              <a:bodyPr wrap="none" rtlCol="0">
                <a:spAutoFit/>
              </a:bodyPr>
              <a:lstStyle/>
              <a:p>
                <a:pPr algn="r"/>
                <a:r>
                  <a:rPr lang="en-US" sz="1200" b="1" dirty="0" smtClean="0"/>
                  <a:t>Unregulated</a:t>
                </a:r>
                <a:endParaRPr lang="en-US" sz="1200" b="1" dirty="0"/>
              </a:p>
            </p:txBody>
          </p:sp>
          <p:sp>
            <p:nvSpPr>
              <p:cNvPr id="119" name="Left Brace 118"/>
              <p:cNvSpPr/>
              <p:nvPr/>
            </p:nvSpPr>
            <p:spPr>
              <a:xfrm rot="16200000">
                <a:off x="6597349" y="5987748"/>
                <a:ext cx="152402" cy="673704"/>
              </a:xfrm>
              <a:prstGeom prst="leftBrac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3" name="Right Arrow 122"/>
              <p:cNvSpPr/>
              <p:nvPr/>
            </p:nvSpPr>
            <p:spPr>
              <a:xfrm>
                <a:off x="533400" y="4876800"/>
                <a:ext cx="1850655" cy="1219200"/>
              </a:xfrm>
              <a:prstGeom prst="rightArrow">
                <a:avLst>
                  <a:gd name="adj1" fmla="val 88550"/>
                  <a:gd name="adj2" fmla="val 320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1400" b="1" dirty="0">
                    <a:solidFill>
                      <a:prstClr val="black"/>
                    </a:solidFill>
                  </a:rPr>
                  <a:t>Ownership, control and risk are not always aligned</a:t>
                </a:r>
              </a:p>
            </p:txBody>
          </p:sp>
          <p:grpSp>
            <p:nvGrpSpPr>
              <p:cNvPr id="126" name="Group 125"/>
              <p:cNvGrpSpPr/>
              <p:nvPr/>
            </p:nvGrpSpPr>
            <p:grpSpPr>
              <a:xfrm>
                <a:off x="6995473" y="5576248"/>
                <a:ext cx="1042285" cy="461665"/>
                <a:chOff x="2450224" y="5331885"/>
                <a:chExt cx="3637939" cy="461665"/>
              </a:xfrm>
            </p:grpSpPr>
            <p:sp>
              <p:nvSpPr>
                <p:cNvPr id="127" name="TextBox 126"/>
                <p:cNvSpPr txBox="1"/>
                <p:nvPr/>
              </p:nvSpPr>
              <p:spPr>
                <a:xfrm>
                  <a:off x="2625381" y="5331885"/>
                  <a:ext cx="3417623" cy="461665"/>
                </a:xfrm>
                <a:prstGeom prst="rect">
                  <a:avLst/>
                </a:prstGeom>
                <a:noFill/>
              </p:spPr>
              <p:txBody>
                <a:bodyPr wrap="square" rtlCol="0">
                  <a:spAutoFit/>
                </a:bodyPr>
                <a:lstStyle/>
                <a:p>
                  <a:pPr algn="ctr"/>
                  <a:r>
                    <a:rPr lang="en-US" sz="1200" b="1" i="1" dirty="0" smtClean="0">
                      <a:solidFill>
                        <a:schemeClr val="accent1">
                          <a:lumMod val="75000"/>
                        </a:schemeClr>
                      </a:solidFill>
                    </a:rPr>
                    <a:t>Ratepayer at risk (16%)</a:t>
                  </a:r>
                  <a:endParaRPr lang="en-US" sz="1200" b="1" i="1" dirty="0">
                    <a:solidFill>
                      <a:schemeClr val="accent1">
                        <a:lumMod val="75000"/>
                      </a:schemeClr>
                    </a:solidFill>
                  </a:endParaRPr>
                </a:p>
              </p:txBody>
            </p:sp>
            <p:cxnSp>
              <p:nvCxnSpPr>
                <p:cNvPr id="128" name="Straight Arrow Connector 127"/>
                <p:cNvCxnSpPr/>
                <p:nvPr/>
              </p:nvCxnSpPr>
              <p:spPr>
                <a:xfrm flipV="1">
                  <a:off x="5457708" y="5561111"/>
                  <a:ext cx="630455" cy="1489"/>
                </a:xfrm>
                <a:prstGeom prst="straightConnector1">
                  <a:avLst/>
                </a:prstGeom>
                <a:ln w="28575">
                  <a:solidFill>
                    <a:schemeClr val="tx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a:off x="2450224" y="5561111"/>
                  <a:ext cx="445746" cy="1489"/>
                </a:xfrm>
                <a:prstGeom prst="straightConnector1">
                  <a:avLst/>
                </a:prstGeom>
                <a:ln w="28575">
                  <a:solidFill>
                    <a:schemeClr val="tx2">
                      <a:lumMod val="75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grpSp>
        </p:grpSp>
      </p:grpSp>
    </p:spTree>
    <p:extLst>
      <p:ext uri="{BB962C8B-B14F-4D97-AF65-F5344CB8AC3E}">
        <p14:creationId xmlns:p14="http://schemas.microsoft.com/office/powerpoint/2010/main" val="10007704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5"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28" y="1081279"/>
            <a:ext cx="8511153" cy="5456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457200" y="3705"/>
            <a:ext cx="8229600" cy="1143000"/>
          </a:xfrm>
        </p:spPr>
        <p:txBody>
          <a:bodyPr>
            <a:normAutofit/>
          </a:bodyPr>
          <a:lstStyle/>
          <a:p>
            <a:r>
              <a:rPr lang="en-US" sz="1800" dirty="0" smtClean="0"/>
              <a:t>Institutional Investors are well positioned for renewable energy projects but illiquidity, project size constraints, and diversification requirements limit direct investment</a:t>
            </a:r>
            <a:endParaRPr lang="en-US" sz="1800" dirty="0"/>
          </a:p>
        </p:txBody>
      </p:sp>
      <p:sp>
        <p:nvSpPr>
          <p:cNvPr id="2" name="TextBox 1"/>
          <p:cNvSpPr txBox="1"/>
          <p:nvPr/>
        </p:nvSpPr>
        <p:spPr>
          <a:xfrm>
            <a:off x="5985318" y="5264489"/>
            <a:ext cx="2599812" cy="830997"/>
          </a:xfrm>
          <a:prstGeom prst="rect">
            <a:avLst/>
          </a:prstGeom>
          <a:noFill/>
          <a:ln>
            <a:solidFill>
              <a:srgbClr val="F0542B"/>
            </a:solidFill>
          </a:ln>
        </p:spPr>
        <p:txBody>
          <a:bodyPr wrap="square" rtlCol="0">
            <a:spAutoFit/>
          </a:bodyPr>
          <a:lstStyle/>
          <a:p>
            <a:pPr algn="ctr"/>
            <a:r>
              <a:rPr lang="en-US" sz="1600" dirty="0">
                <a:solidFill>
                  <a:srgbClr val="F0542B"/>
                </a:solidFill>
              </a:rPr>
              <a:t>Potential direct </a:t>
            </a:r>
            <a:r>
              <a:rPr lang="en-US" sz="1600" dirty="0" smtClean="0">
                <a:solidFill>
                  <a:srgbClr val="F0542B"/>
                </a:solidFill>
              </a:rPr>
              <a:t>institutional </a:t>
            </a:r>
            <a:r>
              <a:rPr lang="en-US" sz="1600" dirty="0">
                <a:solidFill>
                  <a:srgbClr val="F0542B"/>
                </a:solidFill>
              </a:rPr>
              <a:t>investment in </a:t>
            </a:r>
            <a:r>
              <a:rPr lang="en-US" sz="1600" dirty="0" smtClean="0">
                <a:solidFill>
                  <a:srgbClr val="F0542B"/>
                </a:solidFill>
              </a:rPr>
              <a:t>renewable </a:t>
            </a:r>
            <a:r>
              <a:rPr lang="en-US" sz="1600" dirty="0">
                <a:solidFill>
                  <a:srgbClr val="F0542B"/>
                </a:solidFill>
              </a:rPr>
              <a:t>energy projects</a:t>
            </a:r>
          </a:p>
        </p:txBody>
      </p:sp>
    </p:spTree>
    <p:extLst>
      <p:ext uri="{BB962C8B-B14F-4D97-AF65-F5344CB8AC3E}">
        <p14:creationId xmlns:p14="http://schemas.microsoft.com/office/powerpoint/2010/main" val="10765599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847" y="-39064"/>
            <a:ext cx="7897906" cy="1143000"/>
          </a:xfrm>
        </p:spPr>
        <p:txBody>
          <a:bodyPr>
            <a:normAutofit/>
          </a:bodyPr>
          <a:lstStyle/>
          <a:p>
            <a:r>
              <a:rPr lang="en-US" sz="2000" dirty="0" smtClean="0"/>
              <a:t>Integrating the pieces into a new model presents the sixth challenge</a:t>
            </a:r>
            <a:endParaRPr lang="en-US" sz="2000" dirty="0"/>
          </a:p>
        </p:txBody>
      </p:sp>
      <p:grpSp>
        <p:nvGrpSpPr>
          <p:cNvPr id="17" name="Group 16"/>
          <p:cNvGrpSpPr/>
          <p:nvPr/>
        </p:nvGrpSpPr>
        <p:grpSpPr>
          <a:xfrm>
            <a:off x="247649" y="2149909"/>
            <a:ext cx="3524251" cy="4260413"/>
            <a:chOff x="552449" y="1076325"/>
            <a:chExt cx="3648076" cy="4991100"/>
          </a:xfrm>
        </p:grpSpPr>
        <p:sp>
          <p:nvSpPr>
            <p:cNvPr id="16" name="Oval 15"/>
            <p:cNvSpPr/>
            <p:nvPr/>
          </p:nvSpPr>
          <p:spPr>
            <a:xfrm>
              <a:off x="942974" y="1076325"/>
              <a:ext cx="3257551" cy="4991100"/>
            </a:xfrm>
            <a:prstGeom prst="ellipse">
              <a:avLst/>
            </a:prstGeom>
            <a:noFill/>
            <a:ln w="28575" cap="rnd" cmpd="sng">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smtClean="0">
                <a:solidFill>
                  <a:schemeClr val="bg1"/>
                </a:solidFill>
              </a:endParaRPr>
            </a:p>
          </p:txBody>
        </p:sp>
        <p:sp>
          <p:nvSpPr>
            <p:cNvPr id="13" name="Oval 12"/>
            <p:cNvSpPr/>
            <p:nvPr/>
          </p:nvSpPr>
          <p:spPr>
            <a:xfrm>
              <a:off x="819149" y="1076325"/>
              <a:ext cx="3257551" cy="4991100"/>
            </a:xfrm>
            <a:prstGeom prst="ellipse">
              <a:avLst/>
            </a:prstGeom>
            <a:noFill/>
            <a:ln w="28575" cap="rnd" cmpd="sng">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smtClean="0">
                <a:solidFill>
                  <a:schemeClr val="bg1"/>
                </a:solidFill>
              </a:endParaRPr>
            </a:p>
          </p:txBody>
        </p:sp>
        <p:sp>
          <p:nvSpPr>
            <p:cNvPr id="15" name="Oval 14"/>
            <p:cNvSpPr/>
            <p:nvPr/>
          </p:nvSpPr>
          <p:spPr>
            <a:xfrm>
              <a:off x="685799" y="1076325"/>
              <a:ext cx="3257551" cy="4991100"/>
            </a:xfrm>
            <a:prstGeom prst="ellipse">
              <a:avLst/>
            </a:prstGeom>
            <a:noFill/>
            <a:ln w="28575" cap="rnd" cmpd="sng">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smtClean="0">
                <a:solidFill>
                  <a:schemeClr val="bg1"/>
                </a:solidFill>
              </a:endParaRPr>
            </a:p>
          </p:txBody>
        </p:sp>
        <p:grpSp>
          <p:nvGrpSpPr>
            <p:cNvPr id="14" name="Group 13"/>
            <p:cNvGrpSpPr/>
            <p:nvPr/>
          </p:nvGrpSpPr>
          <p:grpSpPr>
            <a:xfrm>
              <a:off x="552449" y="1076325"/>
              <a:ext cx="3257551" cy="4991100"/>
              <a:chOff x="552449" y="1076325"/>
              <a:chExt cx="3257551" cy="4991100"/>
            </a:xfrm>
          </p:grpSpPr>
          <p:sp>
            <p:nvSpPr>
              <p:cNvPr id="11" name="Oval 10"/>
              <p:cNvSpPr/>
              <p:nvPr/>
            </p:nvSpPr>
            <p:spPr>
              <a:xfrm>
                <a:off x="552449" y="1076325"/>
                <a:ext cx="3257551" cy="4991100"/>
              </a:xfrm>
              <a:prstGeom prst="ellipse">
                <a:avLst/>
              </a:prstGeom>
              <a:solidFill>
                <a:schemeClr val="bg1"/>
              </a:solidFill>
              <a:ln w="28575" cap="rnd" cmpd="sng">
                <a:solidFill>
                  <a:schemeClr val="accent1">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dirty="0" smtClean="0">
                  <a:solidFill>
                    <a:schemeClr val="bg1"/>
                  </a:solidFill>
                </a:endParaRPr>
              </a:p>
            </p:txBody>
          </p:sp>
          <p:sp>
            <p:nvSpPr>
              <p:cNvPr id="6" name="Rectangle 5"/>
              <p:cNvSpPr/>
              <p:nvPr/>
            </p:nvSpPr>
            <p:spPr>
              <a:xfrm>
                <a:off x="1418954" y="1943100"/>
                <a:ext cx="1524541" cy="598637"/>
              </a:xfrm>
              <a:prstGeom prst="rect">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75000"/>
                      </a:schemeClr>
                    </a:solidFill>
                  </a:rPr>
                  <a:t>Generation</a:t>
                </a:r>
              </a:p>
            </p:txBody>
          </p:sp>
          <p:sp>
            <p:nvSpPr>
              <p:cNvPr id="7" name="Rectangle 6"/>
              <p:cNvSpPr/>
              <p:nvPr/>
            </p:nvSpPr>
            <p:spPr>
              <a:xfrm>
                <a:off x="1418954" y="2719253"/>
                <a:ext cx="1524541" cy="598637"/>
              </a:xfrm>
              <a:prstGeom prst="rect">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75000"/>
                      </a:schemeClr>
                    </a:solidFill>
                  </a:rPr>
                  <a:t>Transmission</a:t>
                </a:r>
              </a:p>
            </p:txBody>
          </p:sp>
          <p:sp>
            <p:nvSpPr>
              <p:cNvPr id="8" name="Rectangle 7"/>
              <p:cNvSpPr/>
              <p:nvPr/>
            </p:nvSpPr>
            <p:spPr>
              <a:xfrm>
                <a:off x="1418954" y="3495406"/>
                <a:ext cx="1524541" cy="598637"/>
              </a:xfrm>
              <a:prstGeom prst="rect">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75000"/>
                      </a:schemeClr>
                    </a:solidFill>
                  </a:rPr>
                  <a:t>Market balancing</a:t>
                </a:r>
              </a:p>
            </p:txBody>
          </p:sp>
          <p:sp>
            <p:nvSpPr>
              <p:cNvPr id="9" name="Rectangle 8"/>
              <p:cNvSpPr/>
              <p:nvPr/>
            </p:nvSpPr>
            <p:spPr>
              <a:xfrm>
                <a:off x="1418954" y="4271559"/>
                <a:ext cx="1524541" cy="598637"/>
              </a:xfrm>
              <a:prstGeom prst="rect">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75000"/>
                      </a:schemeClr>
                    </a:solidFill>
                  </a:rPr>
                  <a:t>Distribution</a:t>
                </a:r>
              </a:p>
            </p:txBody>
          </p:sp>
          <p:sp>
            <p:nvSpPr>
              <p:cNvPr id="10" name="Rectangle 9"/>
              <p:cNvSpPr/>
              <p:nvPr/>
            </p:nvSpPr>
            <p:spPr>
              <a:xfrm>
                <a:off x="1418954" y="5047711"/>
                <a:ext cx="1524541" cy="598637"/>
              </a:xfrm>
              <a:prstGeom prst="rect">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75000"/>
                      </a:schemeClr>
                    </a:solidFill>
                  </a:rPr>
                  <a:t>Customer service and billing</a:t>
                </a:r>
              </a:p>
            </p:txBody>
          </p:sp>
          <p:sp>
            <p:nvSpPr>
              <p:cNvPr id="12" name="TextBox 11"/>
              <p:cNvSpPr txBox="1"/>
              <p:nvPr/>
            </p:nvSpPr>
            <p:spPr>
              <a:xfrm>
                <a:off x="1057615" y="1598027"/>
                <a:ext cx="2247218" cy="338554"/>
              </a:xfrm>
              <a:prstGeom prst="rect">
                <a:avLst/>
              </a:prstGeom>
              <a:noFill/>
            </p:spPr>
            <p:txBody>
              <a:bodyPr wrap="none" rtlCol="0">
                <a:spAutoFit/>
              </a:bodyPr>
              <a:lstStyle/>
              <a:p>
                <a:r>
                  <a:rPr lang="en-US" sz="1600" b="1" dirty="0" smtClean="0"/>
                  <a:t>Investor Owned Utilities</a:t>
                </a:r>
                <a:endParaRPr lang="en-US" sz="1600" b="1" dirty="0"/>
              </a:p>
            </p:txBody>
          </p:sp>
        </p:grpSp>
      </p:grpSp>
      <p:sp>
        <p:nvSpPr>
          <p:cNvPr id="18" name="TextBox 17"/>
          <p:cNvSpPr txBox="1"/>
          <p:nvPr/>
        </p:nvSpPr>
        <p:spPr>
          <a:xfrm>
            <a:off x="1009076" y="1002268"/>
            <a:ext cx="1585562" cy="369332"/>
          </a:xfrm>
          <a:prstGeom prst="rect">
            <a:avLst/>
          </a:prstGeom>
          <a:noFill/>
        </p:spPr>
        <p:txBody>
          <a:bodyPr wrap="none" rtlCol="0">
            <a:spAutoFit/>
          </a:bodyPr>
          <a:lstStyle/>
          <a:p>
            <a:r>
              <a:rPr lang="en-US" b="1" u="sng" dirty="0" smtClean="0"/>
              <a:t>Current Model</a:t>
            </a:r>
            <a:endParaRPr lang="en-US" b="1" u="sng" dirty="0"/>
          </a:p>
        </p:txBody>
      </p:sp>
      <p:sp>
        <p:nvSpPr>
          <p:cNvPr id="19" name="TextBox 18"/>
          <p:cNvSpPr txBox="1"/>
          <p:nvPr/>
        </p:nvSpPr>
        <p:spPr>
          <a:xfrm>
            <a:off x="5276276" y="1071086"/>
            <a:ext cx="2278765" cy="369332"/>
          </a:xfrm>
          <a:prstGeom prst="rect">
            <a:avLst/>
          </a:prstGeom>
          <a:noFill/>
        </p:spPr>
        <p:txBody>
          <a:bodyPr wrap="none" rtlCol="0">
            <a:spAutoFit/>
          </a:bodyPr>
          <a:lstStyle/>
          <a:p>
            <a:r>
              <a:rPr lang="en-US" b="1" u="sng" dirty="0" smtClean="0"/>
              <a:t>Possible Future Model</a:t>
            </a:r>
            <a:endParaRPr lang="en-US" b="1" u="sng" dirty="0"/>
          </a:p>
        </p:txBody>
      </p:sp>
      <p:sp>
        <p:nvSpPr>
          <p:cNvPr id="60" name="Rectangle 59"/>
          <p:cNvSpPr/>
          <p:nvPr/>
        </p:nvSpPr>
        <p:spPr>
          <a:xfrm>
            <a:off x="1106632" y="1482468"/>
            <a:ext cx="1472794" cy="510998"/>
          </a:xfrm>
          <a:prstGeom prst="rect">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75000"/>
                  </a:schemeClr>
                </a:solidFill>
              </a:rPr>
              <a:t>Independent Power Producers</a:t>
            </a:r>
          </a:p>
        </p:txBody>
      </p:sp>
      <p:grpSp>
        <p:nvGrpSpPr>
          <p:cNvPr id="33" name="Group 32"/>
          <p:cNvGrpSpPr/>
          <p:nvPr/>
        </p:nvGrpSpPr>
        <p:grpSpPr>
          <a:xfrm>
            <a:off x="2579297" y="5684808"/>
            <a:ext cx="5659254" cy="849342"/>
            <a:chOff x="2579297" y="5684808"/>
            <a:chExt cx="5659254" cy="849342"/>
          </a:xfrm>
        </p:grpSpPr>
        <p:sp>
          <p:nvSpPr>
            <p:cNvPr id="71" name="Rounded Rectangle 70"/>
            <p:cNvSpPr/>
            <p:nvPr/>
          </p:nvSpPr>
          <p:spPr>
            <a:xfrm>
              <a:off x="4657151" y="5788982"/>
              <a:ext cx="1666875" cy="745168"/>
            </a:xfrm>
            <a:prstGeom prst="roundRect">
              <a:avLst>
                <a:gd name="adj" fmla="val 22665"/>
              </a:avLst>
            </a:prstGeom>
            <a:solidFill>
              <a:schemeClr val="accent3">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Competitive Energy resellers</a:t>
              </a:r>
              <a:endParaRPr lang="en-US" sz="1200" b="1" dirty="0" smtClean="0">
                <a:solidFill>
                  <a:schemeClr val="tx1">
                    <a:lumMod val="50000"/>
                  </a:schemeClr>
                </a:solidFill>
              </a:endParaRPr>
            </a:p>
          </p:txBody>
        </p:sp>
        <p:sp>
          <p:nvSpPr>
            <p:cNvPr id="70" name="Rounded Rectangle 69"/>
            <p:cNvSpPr/>
            <p:nvPr/>
          </p:nvSpPr>
          <p:spPr>
            <a:xfrm>
              <a:off x="4619051" y="5760407"/>
              <a:ext cx="1666875" cy="745168"/>
            </a:xfrm>
            <a:prstGeom prst="roundRect">
              <a:avLst>
                <a:gd name="adj" fmla="val 22665"/>
              </a:avLst>
            </a:prstGeom>
            <a:solidFill>
              <a:schemeClr val="accent3">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Competitive Energy resellers</a:t>
              </a:r>
              <a:endParaRPr lang="en-US" sz="1200" b="1" dirty="0" smtClean="0">
                <a:solidFill>
                  <a:schemeClr val="tx1">
                    <a:lumMod val="50000"/>
                  </a:schemeClr>
                </a:solidFill>
              </a:endParaRPr>
            </a:p>
          </p:txBody>
        </p:sp>
        <p:sp>
          <p:nvSpPr>
            <p:cNvPr id="72" name="Rounded Rectangle 71"/>
            <p:cNvSpPr/>
            <p:nvPr/>
          </p:nvSpPr>
          <p:spPr>
            <a:xfrm>
              <a:off x="4580951" y="5731832"/>
              <a:ext cx="1666875" cy="745168"/>
            </a:xfrm>
            <a:prstGeom prst="roundRect">
              <a:avLst>
                <a:gd name="adj" fmla="val 22665"/>
              </a:avLst>
            </a:prstGeom>
            <a:solidFill>
              <a:schemeClr val="accent3">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Competitive Energy resellers (and Traders)</a:t>
              </a:r>
              <a:endParaRPr lang="en-US" sz="1200" b="1" dirty="0" smtClean="0">
                <a:solidFill>
                  <a:schemeClr val="tx1">
                    <a:lumMod val="50000"/>
                  </a:schemeClr>
                </a:solidFill>
              </a:endParaRPr>
            </a:p>
          </p:txBody>
        </p:sp>
        <p:sp>
          <p:nvSpPr>
            <p:cNvPr id="73" name="Rounded Rectangle 72"/>
            <p:cNvSpPr/>
            <p:nvPr/>
          </p:nvSpPr>
          <p:spPr>
            <a:xfrm>
              <a:off x="6571676" y="5788982"/>
              <a:ext cx="1666875" cy="745168"/>
            </a:xfrm>
            <a:prstGeom prst="roundRect">
              <a:avLst>
                <a:gd name="adj" fmla="val 22665"/>
              </a:avLst>
            </a:prstGeom>
            <a:solidFill>
              <a:schemeClr val="accent3">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Competitive Energy resellers</a:t>
              </a:r>
              <a:endParaRPr lang="en-US" sz="1200" b="1" dirty="0" smtClean="0">
                <a:solidFill>
                  <a:schemeClr val="tx1">
                    <a:lumMod val="50000"/>
                  </a:schemeClr>
                </a:solidFill>
              </a:endParaRPr>
            </a:p>
          </p:txBody>
        </p:sp>
        <p:sp>
          <p:nvSpPr>
            <p:cNvPr id="74" name="Rounded Rectangle 73"/>
            <p:cNvSpPr/>
            <p:nvPr/>
          </p:nvSpPr>
          <p:spPr>
            <a:xfrm>
              <a:off x="6533576" y="5760407"/>
              <a:ext cx="1666875" cy="745168"/>
            </a:xfrm>
            <a:prstGeom prst="roundRect">
              <a:avLst>
                <a:gd name="adj" fmla="val 22665"/>
              </a:avLst>
            </a:prstGeom>
            <a:solidFill>
              <a:schemeClr val="accent3">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Energy Service Companies</a:t>
              </a:r>
              <a:endParaRPr lang="en-US" sz="1200" b="1" dirty="0" smtClean="0">
                <a:solidFill>
                  <a:schemeClr val="tx1">
                    <a:lumMod val="50000"/>
                  </a:schemeClr>
                </a:solidFill>
              </a:endParaRPr>
            </a:p>
          </p:txBody>
        </p:sp>
        <p:cxnSp>
          <p:nvCxnSpPr>
            <p:cNvPr id="51" name="Straight Arrow Connector 50"/>
            <p:cNvCxnSpPr>
              <a:endCxn id="72" idx="1"/>
            </p:cNvCxnSpPr>
            <p:nvPr/>
          </p:nvCxnSpPr>
          <p:spPr>
            <a:xfrm>
              <a:off x="4000499" y="6050890"/>
              <a:ext cx="580452" cy="53526"/>
            </a:xfrm>
            <a:prstGeom prst="straightConnector1">
              <a:avLst/>
            </a:prstGeom>
            <a:ln w="57150">
              <a:solidFill>
                <a:schemeClr val="tx2">
                  <a:lumMod val="60000"/>
                  <a:lumOff val="40000"/>
                </a:schemeClr>
              </a:solidFill>
              <a:prstDash val="sysDash"/>
              <a:tailEnd type="stealth"/>
            </a:ln>
            <a:effectLst/>
          </p:spPr>
          <p:style>
            <a:lnRef idx="2">
              <a:schemeClr val="accent1"/>
            </a:lnRef>
            <a:fillRef idx="0">
              <a:schemeClr val="accent1"/>
            </a:fillRef>
            <a:effectRef idx="1">
              <a:schemeClr val="accent1"/>
            </a:effectRef>
            <a:fontRef idx="minor">
              <a:schemeClr val="tx1"/>
            </a:fontRef>
          </p:style>
        </p:cxnSp>
        <p:sp>
          <p:nvSpPr>
            <p:cNvPr id="32" name="Freeform 31"/>
            <p:cNvSpPr/>
            <p:nvPr/>
          </p:nvSpPr>
          <p:spPr>
            <a:xfrm>
              <a:off x="2579297" y="5684808"/>
              <a:ext cx="923027" cy="534838"/>
            </a:xfrm>
            <a:custGeom>
              <a:avLst/>
              <a:gdLst>
                <a:gd name="connsiteX0" fmla="*/ 0 w 923027"/>
                <a:gd name="connsiteY0" fmla="*/ 77638 h 534838"/>
                <a:gd name="connsiteX1" fmla="*/ 491706 w 923027"/>
                <a:gd name="connsiteY1" fmla="*/ 172528 h 534838"/>
                <a:gd name="connsiteX2" fmla="*/ 655608 w 923027"/>
                <a:gd name="connsiteY2" fmla="*/ 0 h 534838"/>
                <a:gd name="connsiteX3" fmla="*/ 629729 w 923027"/>
                <a:gd name="connsiteY3" fmla="*/ 534838 h 534838"/>
                <a:gd name="connsiteX4" fmla="*/ 759125 w 923027"/>
                <a:gd name="connsiteY4" fmla="*/ 267419 h 534838"/>
                <a:gd name="connsiteX5" fmla="*/ 879895 w 923027"/>
                <a:gd name="connsiteY5" fmla="*/ 155275 h 534838"/>
                <a:gd name="connsiteX6" fmla="*/ 802257 w 923027"/>
                <a:gd name="connsiteY6" fmla="*/ 483079 h 534838"/>
                <a:gd name="connsiteX7" fmla="*/ 923027 w 923027"/>
                <a:gd name="connsiteY7" fmla="*/ 319177 h 534838"/>
                <a:gd name="connsiteX8" fmla="*/ 923027 w 923027"/>
                <a:gd name="connsiteY8" fmla="*/ 319177 h 534838"/>
                <a:gd name="connsiteX9" fmla="*/ 923027 w 923027"/>
                <a:gd name="connsiteY9" fmla="*/ 319177 h 53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3027" h="534838">
                  <a:moveTo>
                    <a:pt x="0" y="77638"/>
                  </a:moveTo>
                  <a:lnTo>
                    <a:pt x="491706" y="172528"/>
                  </a:lnTo>
                  <a:lnTo>
                    <a:pt x="655608" y="0"/>
                  </a:lnTo>
                  <a:lnTo>
                    <a:pt x="629729" y="534838"/>
                  </a:lnTo>
                  <a:lnTo>
                    <a:pt x="759125" y="267419"/>
                  </a:lnTo>
                  <a:lnTo>
                    <a:pt x="879895" y="155275"/>
                  </a:lnTo>
                  <a:lnTo>
                    <a:pt x="802257" y="483079"/>
                  </a:lnTo>
                  <a:lnTo>
                    <a:pt x="923027" y="319177"/>
                  </a:lnTo>
                  <a:lnTo>
                    <a:pt x="923027" y="319177"/>
                  </a:lnTo>
                  <a:lnTo>
                    <a:pt x="923027" y="319177"/>
                  </a:lnTo>
                </a:path>
              </a:pathLst>
            </a:custGeom>
            <a:noFill/>
            <a:ln w="57150" cap="rnd" cmpd="sng">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grpSp>
      <p:grpSp>
        <p:nvGrpSpPr>
          <p:cNvPr id="50" name="Group 49"/>
          <p:cNvGrpSpPr/>
          <p:nvPr/>
        </p:nvGrpSpPr>
        <p:grpSpPr>
          <a:xfrm>
            <a:off x="2557537" y="2746887"/>
            <a:ext cx="3707519" cy="1385892"/>
            <a:chOff x="2557537" y="2746150"/>
            <a:chExt cx="3707519" cy="1415451"/>
          </a:xfrm>
        </p:grpSpPr>
        <p:cxnSp>
          <p:nvCxnSpPr>
            <p:cNvPr id="58" name="Straight Arrow Connector 57"/>
            <p:cNvCxnSpPr/>
            <p:nvPr/>
          </p:nvCxnSpPr>
          <p:spPr>
            <a:xfrm flipV="1">
              <a:off x="3339733" y="3440538"/>
              <a:ext cx="775726" cy="128220"/>
            </a:xfrm>
            <a:prstGeom prst="straightConnector1">
              <a:avLst/>
            </a:prstGeom>
            <a:ln w="57150">
              <a:solidFill>
                <a:schemeClr val="accent6">
                  <a:lumMod val="60000"/>
                  <a:lumOff val="4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3394630" y="3464825"/>
              <a:ext cx="744552" cy="24291"/>
            </a:xfrm>
            <a:prstGeom prst="straightConnector1">
              <a:avLst/>
            </a:prstGeom>
            <a:ln w="57150">
              <a:solidFill>
                <a:schemeClr val="accent6">
                  <a:lumMod val="60000"/>
                  <a:lumOff val="4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502324" y="3413998"/>
              <a:ext cx="645484" cy="75119"/>
            </a:xfrm>
            <a:prstGeom prst="straightConnector1">
              <a:avLst/>
            </a:prstGeom>
            <a:ln w="57150">
              <a:solidFill>
                <a:schemeClr val="accent6">
                  <a:lumMod val="60000"/>
                  <a:lumOff val="40000"/>
                </a:schemeClr>
              </a:solidFill>
              <a:tailEnd type="stealth"/>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2557537" y="2746150"/>
              <a:ext cx="3707519" cy="1415451"/>
              <a:chOff x="2557537" y="2746150"/>
              <a:chExt cx="3707519" cy="1415451"/>
            </a:xfrm>
          </p:grpSpPr>
          <p:cxnSp>
            <p:nvCxnSpPr>
              <p:cNvPr id="47" name="Straight Arrow Connector 46"/>
              <p:cNvCxnSpPr>
                <a:stCxn id="7" idx="3"/>
                <a:endCxn id="34" idx="1"/>
              </p:cNvCxnSpPr>
              <p:nvPr/>
            </p:nvCxnSpPr>
            <p:spPr>
              <a:xfrm flipV="1">
                <a:off x="2557537" y="3453876"/>
                <a:ext cx="1564393" cy="375831"/>
              </a:xfrm>
              <a:prstGeom prst="straightConnector1">
                <a:avLst/>
              </a:prstGeom>
              <a:ln w="57150">
                <a:solidFill>
                  <a:schemeClr val="accent6">
                    <a:lumMod val="75000"/>
                  </a:schemeClr>
                </a:solidFill>
                <a:tailEnd type="stealth"/>
              </a:ln>
              <a:effectLst/>
            </p:spPr>
            <p:style>
              <a:lnRef idx="2">
                <a:schemeClr val="accent1"/>
              </a:lnRef>
              <a:fillRef idx="0">
                <a:schemeClr val="accent1"/>
              </a:fillRef>
              <a:effectRef idx="1">
                <a:schemeClr val="accent1"/>
              </a:effectRef>
              <a:fontRef idx="minor">
                <a:schemeClr val="tx1"/>
              </a:fontRef>
            </p:style>
          </p:cxnSp>
          <p:sp>
            <p:nvSpPr>
              <p:cNvPr id="34" name="Rounded Rectangle 33"/>
              <p:cNvSpPr/>
              <p:nvPr/>
            </p:nvSpPr>
            <p:spPr>
              <a:xfrm>
                <a:off x="4121930" y="2746150"/>
                <a:ext cx="2143126" cy="1415451"/>
              </a:xfrm>
              <a:prstGeom prst="roundRect">
                <a:avLst>
                  <a:gd name="adj" fmla="val 22665"/>
                </a:avLst>
              </a:prstGeom>
              <a:solidFill>
                <a:schemeClr val="accent6">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1 to 3 National or multistate  Transmission operators (owners)</a:t>
                </a:r>
              </a:p>
            </p:txBody>
          </p:sp>
        </p:grpSp>
      </p:grpSp>
      <p:grpSp>
        <p:nvGrpSpPr>
          <p:cNvPr id="80" name="Group 79"/>
          <p:cNvGrpSpPr/>
          <p:nvPr/>
        </p:nvGrpSpPr>
        <p:grpSpPr>
          <a:xfrm>
            <a:off x="2557537" y="3211992"/>
            <a:ext cx="6224513" cy="1415451"/>
            <a:chOff x="2557537" y="3211992"/>
            <a:chExt cx="6224513" cy="1415451"/>
          </a:xfrm>
        </p:grpSpPr>
        <p:cxnSp>
          <p:nvCxnSpPr>
            <p:cNvPr id="68" name="Straight Arrow Connector 67"/>
            <p:cNvCxnSpPr/>
            <p:nvPr/>
          </p:nvCxnSpPr>
          <p:spPr>
            <a:xfrm>
              <a:off x="3411882" y="4245612"/>
              <a:ext cx="3177620" cy="40551"/>
            </a:xfrm>
            <a:prstGeom prst="straightConnector1">
              <a:avLst/>
            </a:prstGeom>
            <a:ln w="57150">
              <a:solidFill>
                <a:schemeClr val="accent6">
                  <a:lumMod val="60000"/>
                  <a:lumOff val="4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3523454" y="4167282"/>
              <a:ext cx="3048796" cy="153385"/>
            </a:xfrm>
            <a:prstGeom prst="straightConnector1">
              <a:avLst/>
            </a:prstGeom>
            <a:ln w="57150">
              <a:solidFill>
                <a:schemeClr val="accent6">
                  <a:lumMod val="60000"/>
                  <a:lumOff val="4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a:off x="3662387" y="4117409"/>
              <a:ext cx="2947963" cy="203258"/>
            </a:xfrm>
            <a:prstGeom prst="straightConnector1">
              <a:avLst/>
            </a:prstGeom>
            <a:ln w="57150">
              <a:solidFill>
                <a:schemeClr val="accent6">
                  <a:lumMod val="60000"/>
                  <a:lumOff val="40000"/>
                </a:schemeClr>
              </a:solidFill>
              <a:tailEnd type="stealth"/>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2557537" y="3211992"/>
              <a:ext cx="6224513" cy="1415451"/>
              <a:chOff x="2557537" y="3211992"/>
              <a:chExt cx="6224513" cy="1415451"/>
            </a:xfrm>
          </p:grpSpPr>
          <p:sp>
            <p:nvSpPr>
              <p:cNvPr id="46" name="Rounded Rectangle 45"/>
              <p:cNvSpPr/>
              <p:nvPr/>
            </p:nvSpPr>
            <p:spPr>
              <a:xfrm>
                <a:off x="6638924" y="3211992"/>
                <a:ext cx="2143126" cy="1415451"/>
              </a:xfrm>
              <a:prstGeom prst="roundRect">
                <a:avLst>
                  <a:gd name="adj" fmla="val 22665"/>
                </a:avLst>
              </a:prstGeom>
              <a:solidFill>
                <a:schemeClr val="accent6">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1 to 3 National or multistate  Independent System Operators</a:t>
                </a:r>
              </a:p>
            </p:txBody>
          </p:sp>
          <p:cxnSp>
            <p:nvCxnSpPr>
              <p:cNvPr id="49" name="Straight Arrow Connector 48"/>
              <p:cNvCxnSpPr/>
              <p:nvPr/>
            </p:nvCxnSpPr>
            <p:spPr>
              <a:xfrm>
                <a:off x="2557537" y="4320667"/>
                <a:ext cx="4052813" cy="0"/>
              </a:xfrm>
              <a:prstGeom prst="straightConnector1">
                <a:avLst/>
              </a:prstGeom>
              <a:ln w="57150">
                <a:solidFill>
                  <a:schemeClr val="accent6">
                    <a:lumMod val="75000"/>
                  </a:schemeClr>
                </a:solidFill>
                <a:tailEnd type="stealth"/>
              </a:ln>
              <a:effectLst/>
            </p:spPr>
            <p:style>
              <a:lnRef idx="2">
                <a:schemeClr val="accent1"/>
              </a:lnRef>
              <a:fillRef idx="0">
                <a:schemeClr val="accent1"/>
              </a:fillRef>
              <a:effectRef idx="1">
                <a:schemeClr val="accent1"/>
              </a:effectRef>
              <a:fontRef idx="minor">
                <a:schemeClr val="tx1"/>
              </a:fontRef>
            </p:style>
          </p:cxnSp>
        </p:grpSp>
      </p:grpSp>
      <p:grpSp>
        <p:nvGrpSpPr>
          <p:cNvPr id="110" name="Group 109"/>
          <p:cNvGrpSpPr/>
          <p:nvPr/>
        </p:nvGrpSpPr>
        <p:grpSpPr>
          <a:xfrm>
            <a:off x="2557537" y="1438275"/>
            <a:ext cx="6510263" cy="1707014"/>
            <a:chOff x="2557537" y="1438275"/>
            <a:chExt cx="6510263" cy="1707014"/>
          </a:xfrm>
        </p:grpSpPr>
        <p:cxnSp>
          <p:nvCxnSpPr>
            <p:cNvPr id="95" name="Straight Arrow Connector 94"/>
            <p:cNvCxnSpPr/>
            <p:nvPr/>
          </p:nvCxnSpPr>
          <p:spPr>
            <a:xfrm>
              <a:off x="2582316" y="1896125"/>
              <a:ext cx="1415315" cy="352771"/>
            </a:xfrm>
            <a:prstGeom prst="straightConnector1">
              <a:avLst/>
            </a:prstGeom>
            <a:ln w="57150">
              <a:solidFill>
                <a:schemeClr val="tx2">
                  <a:lumMod val="20000"/>
                  <a:lumOff val="8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p:nvPr/>
          </p:nvCxnSpPr>
          <p:spPr>
            <a:xfrm>
              <a:off x="2585184" y="1829985"/>
              <a:ext cx="1415315" cy="352771"/>
            </a:xfrm>
            <a:prstGeom prst="straightConnector1">
              <a:avLst/>
            </a:prstGeom>
            <a:ln w="57150">
              <a:solidFill>
                <a:schemeClr val="tx2">
                  <a:lumMod val="20000"/>
                  <a:lumOff val="8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flipV="1">
              <a:off x="3040810" y="2251352"/>
              <a:ext cx="867494" cy="629875"/>
            </a:xfrm>
            <a:prstGeom prst="straightConnector1">
              <a:avLst/>
            </a:prstGeom>
            <a:ln w="57150">
              <a:solidFill>
                <a:schemeClr val="tx2">
                  <a:lumMod val="20000"/>
                  <a:lumOff val="8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p:nvPr/>
          </p:nvCxnSpPr>
          <p:spPr>
            <a:xfrm flipV="1">
              <a:off x="3144936" y="2285823"/>
              <a:ext cx="852695" cy="629876"/>
            </a:xfrm>
            <a:prstGeom prst="straightConnector1">
              <a:avLst/>
            </a:prstGeom>
            <a:ln w="57150">
              <a:solidFill>
                <a:schemeClr val="tx2">
                  <a:lumMod val="20000"/>
                  <a:lumOff val="8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100" name="Straight Arrow Connector 99"/>
            <p:cNvCxnSpPr/>
            <p:nvPr/>
          </p:nvCxnSpPr>
          <p:spPr>
            <a:xfrm flipV="1">
              <a:off x="3289973" y="2303075"/>
              <a:ext cx="852695" cy="629876"/>
            </a:xfrm>
            <a:prstGeom prst="straightConnector1">
              <a:avLst/>
            </a:prstGeom>
            <a:ln w="57150">
              <a:solidFill>
                <a:schemeClr val="tx2">
                  <a:lumMod val="20000"/>
                  <a:lumOff val="80000"/>
                </a:schemeClr>
              </a:solidFill>
              <a:tailEnd type="stealth"/>
            </a:ln>
            <a:effectLst/>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2557537" y="1438275"/>
              <a:ext cx="6510263" cy="1707014"/>
              <a:chOff x="2557537" y="1438275"/>
              <a:chExt cx="6510263" cy="1707014"/>
            </a:xfrm>
          </p:grpSpPr>
          <p:grpSp>
            <p:nvGrpSpPr>
              <p:cNvPr id="28" name="Group 27"/>
              <p:cNvGrpSpPr/>
              <p:nvPr/>
            </p:nvGrpSpPr>
            <p:grpSpPr>
              <a:xfrm>
                <a:off x="3914774" y="1590675"/>
                <a:ext cx="1752600" cy="1080369"/>
                <a:chOff x="4781549" y="1752600"/>
                <a:chExt cx="1752600" cy="1080369"/>
              </a:xfrm>
            </p:grpSpPr>
            <p:sp>
              <p:nvSpPr>
                <p:cNvPr id="26" name="Rounded Rectangle 25"/>
                <p:cNvSpPr/>
                <p:nvPr/>
              </p:nvSpPr>
              <p:spPr>
                <a:xfrm>
                  <a:off x="4829174" y="1752601"/>
                  <a:ext cx="1666875" cy="1042268"/>
                </a:xfrm>
                <a:prstGeom prst="roundRect">
                  <a:avLst>
                    <a:gd name="adj" fmla="val 22665"/>
                  </a:avLst>
                </a:prstGeom>
                <a:no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smtClean="0">
                    <a:solidFill>
                      <a:schemeClr val="tx1">
                        <a:lumMod val="50000"/>
                      </a:schemeClr>
                    </a:solidFill>
                  </a:endParaRPr>
                </a:p>
              </p:txBody>
            </p:sp>
            <p:sp>
              <p:nvSpPr>
                <p:cNvPr id="27" name="Rounded Rectangle 26"/>
                <p:cNvSpPr/>
                <p:nvPr/>
              </p:nvSpPr>
              <p:spPr>
                <a:xfrm>
                  <a:off x="4867274" y="1790701"/>
                  <a:ext cx="1666875" cy="1042268"/>
                </a:xfrm>
                <a:prstGeom prst="roundRect">
                  <a:avLst>
                    <a:gd name="adj" fmla="val 22665"/>
                  </a:avLst>
                </a:prstGeom>
                <a:no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smtClean="0">
                    <a:solidFill>
                      <a:schemeClr val="tx1">
                        <a:lumMod val="50000"/>
                      </a:schemeClr>
                    </a:solidFill>
                  </a:endParaRPr>
                </a:p>
              </p:txBody>
            </p:sp>
            <p:sp>
              <p:nvSpPr>
                <p:cNvPr id="24" name="Rounded Rectangle 23"/>
                <p:cNvSpPr/>
                <p:nvPr/>
              </p:nvSpPr>
              <p:spPr>
                <a:xfrm>
                  <a:off x="4781549" y="1752600"/>
                  <a:ext cx="1666875" cy="1000125"/>
                </a:xfrm>
                <a:prstGeom prst="roundRect">
                  <a:avLst>
                    <a:gd name="adj" fmla="val 22665"/>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Balancing </a:t>
                  </a:r>
                  <a:r>
                    <a:rPr lang="en-US" sz="1400" b="1" dirty="0" err="1" smtClean="0">
                      <a:solidFill>
                        <a:schemeClr val="tx1">
                          <a:lumMod val="50000"/>
                        </a:schemeClr>
                      </a:solidFill>
                    </a:rPr>
                    <a:t>Gencos</a:t>
                  </a:r>
                  <a:r>
                    <a:rPr lang="en-US" sz="1400" b="1" dirty="0" smtClean="0">
                      <a:solidFill>
                        <a:schemeClr val="tx1">
                          <a:lumMod val="50000"/>
                        </a:schemeClr>
                      </a:solidFill>
                    </a:rPr>
                    <a:t> (with national reach)– </a:t>
                  </a:r>
                  <a:r>
                    <a:rPr lang="en-US" sz="1200" b="1" dirty="0" err="1" smtClean="0">
                      <a:solidFill>
                        <a:schemeClr val="tx1">
                          <a:lumMod val="50000"/>
                        </a:schemeClr>
                      </a:solidFill>
                    </a:rPr>
                    <a:t>Dispatchable</a:t>
                  </a:r>
                  <a:r>
                    <a:rPr lang="en-US" sz="1200" b="1" dirty="0" smtClean="0">
                      <a:solidFill>
                        <a:schemeClr val="tx1">
                          <a:lumMod val="50000"/>
                        </a:schemeClr>
                      </a:solidFill>
                    </a:rPr>
                    <a:t> Gas, Coal, Some Hydro</a:t>
                  </a:r>
                </a:p>
              </p:txBody>
            </p:sp>
          </p:grpSp>
          <p:grpSp>
            <p:nvGrpSpPr>
              <p:cNvPr id="36" name="Group 35"/>
              <p:cNvGrpSpPr/>
              <p:nvPr/>
            </p:nvGrpSpPr>
            <p:grpSpPr>
              <a:xfrm>
                <a:off x="5762625" y="1438275"/>
                <a:ext cx="1609725" cy="1043707"/>
                <a:chOff x="6038850" y="1775693"/>
                <a:chExt cx="1609725" cy="1043707"/>
              </a:xfrm>
            </p:grpSpPr>
            <p:sp>
              <p:nvSpPr>
                <p:cNvPr id="31" name="Rounded Rectangle 30"/>
                <p:cNvSpPr/>
                <p:nvPr/>
              </p:nvSpPr>
              <p:spPr>
                <a:xfrm>
                  <a:off x="6124575" y="1842368"/>
                  <a:ext cx="1524000" cy="977032"/>
                </a:xfrm>
                <a:prstGeom prst="roundRect">
                  <a:avLst>
                    <a:gd name="adj" fmla="val 22665"/>
                  </a:avLst>
                </a:prstGeom>
                <a:no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smtClean="0">
                    <a:solidFill>
                      <a:schemeClr val="tx1">
                        <a:lumMod val="50000"/>
                      </a:schemeClr>
                    </a:solidFill>
                  </a:endParaRPr>
                </a:p>
              </p:txBody>
            </p:sp>
            <p:sp>
              <p:nvSpPr>
                <p:cNvPr id="30" name="Rounded Rectangle 29"/>
                <p:cNvSpPr/>
                <p:nvPr/>
              </p:nvSpPr>
              <p:spPr>
                <a:xfrm>
                  <a:off x="6086475" y="1813793"/>
                  <a:ext cx="1524000" cy="977032"/>
                </a:xfrm>
                <a:prstGeom prst="roundRect">
                  <a:avLst>
                    <a:gd name="adj" fmla="val 22665"/>
                  </a:avLst>
                </a:prstGeom>
                <a:no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smtClean="0">
                    <a:solidFill>
                      <a:schemeClr val="tx1">
                        <a:lumMod val="50000"/>
                      </a:schemeClr>
                    </a:solidFill>
                  </a:endParaRPr>
                </a:p>
              </p:txBody>
            </p:sp>
            <p:sp>
              <p:nvSpPr>
                <p:cNvPr id="29" name="Rounded Rectangle 28"/>
                <p:cNvSpPr/>
                <p:nvPr/>
              </p:nvSpPr>
              <p:spPr>
                <a:xfrm>
                  <a:off x="6038850" y="1775693"/>
                  <a:ext cx="1524000" cy="977032"/>
                </a:xfrm>
                <a:prstGeom prst="roundRect">
                  <a:avLst>
                    <a:gd name="adj" fmla="val 22665"/>
                  </a:avLst>
                </a:prstGeom>
                <a:solidFill>
                  <a:schemeClr val="accent3">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solidFill>
                        <a:schemeClr val="tx1">
                          <a:lumMod val="50000"/>
                        </a:schemeClr>
                      </a:solidFill>
                    </a:rPr>
                    <a:t>“</a:t>
                  </a:r>
                  <a:r>
                    <a:rPr lang="en-US" sz="1200" b="1" dirty="0" err="1" smtClean="0">
                      <a:solidFill>
                        <a:schemeClr val="tx1">
                          <a:lumMod val="50000"/>
                        </a:schemeClr>
                      </a:solidFill>
                    </a:rPr>
                    <a:t>Yieldcos</a:t>
                  </a:r>
                  <a:r>
                    <a:rPr lang="en-US" sz="1200" b="1" dirty="0" smtClean="0">
                      <a:solidFill>
                        <a:schemeClr val="tx1">
                          <a:lumMod val="50000"/>
                        </a:schemeClr>
                      </a:solidFill>
                    </a:rPr>
                    <a:t>” – Wind, Solar, Nuclear, Some hydro and other long term non-</a:t>
                  </a:r>
                  <a:r>
                    <a:rPr lang="en-US" sz="1200" b="1" dirty="0" err="1" smtClean="0">
                      <a:solidFill>
                        <a:schemeClr val="tx1">
                          <a:lumMod val="50000"/>
                        </a:schemeClr>
                      </a:solidFill>
                    </a:rPr>
                    <a:t>dispatchable</a:t>
                  </a:r>
                  <a:endParaRPr lang="en-US" sz="1200" b="1" dirty="0" smtClean="0">
                    <a:solidFill>
                      <a:schemeClr val="tx1">
                        <a:lumMod val="50000"/>
                      </a:schemeClr>
                    </a:solidFill>
                  </a:endParaRPr>
                </a:p>
              </p:txBody>
            </p:sp>
          </p:grpSp>
          <p:cxnSp>
            <p:nvCxnSpPr>
              <p:cNvPr id="39" name="Straight Arrow Connector 38"/>
              <p:cNvCxnSpPr>
                <a:stCxn id="6" idx="3"/>
                <a:endCxn id="24" idx="1"/>
              </p:cNvCxnSpPr>
              <p:nvPr/>
            </p:nvCxnSpPr>
            <p:spPr>
              <a:xfrm flipV="1">
                <a:off x="2557537" y="2090738"/>
                <a:ext cx="1357237" cy="1054551"/>
              </a:xfrm>
              <a:prstGeom prst="straightConnector1">
                <a:avLst/>
              </a:prstGeom>
              <a:ln w="57150">
                <a:solidFill>
                  <a:schemeClr val="tx2">
                    <a:lumMod val="60000"/>
                    <a:lumOff val="40000"/>
                  </a:schemeClr>
                </a:solidFill>
                <a:tailEnd type="stealth"/>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7458075" y="1457325"/>
                <a:ext cx="1609725" cy="1043707"/>
                <a:chOff x="6276975" y="3838306"/>
                <a:chExt cx="1609725" cy="1043707"/>
              </a:xfrm>
            </p:grpSpPr>
            <p:sp>
              <p:nvSpPr>
                <p:cNvPr id="43" name="Rounded Rectangle 42"/>
                <p:cNvSpPr/>
                <p:nvPr/>
              </p:nvSpPr>
              <p:spPr>
                <a:xfrm>
                  <a:off x="6362700" y="3904981"/>
                  <a:ext cx="1524000" cy="977032"/>
                </a:xfrm>
                <a:prstGeom prst="roundRect">
                  <a:avLst>
                    <a:gd name="adj" fmla="val 22665"/>
                  </a:avLst>
                </a:prstGeom>
                <a:no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smtClean="0">
                    <a:solidFill>
                      <a:schemeClr val="tx1">
                        <a:lumMod val="50000"/>
                      </a:schemeClr>
                    </a:solidFill>
                  </a:endParaRPr>
                </a:p>
              </p:txBody>
            </p:sp>
            <p:sp>
              <p:nvSpPr>
                <p:cNvPr id="44" name="Rounded Rectangle 43"/>
                <p:cNvSpPr/>
                <p:nvPr/>
              </p:nvSpPr>
              <p:spPr>
                <a:xfrm>
                  <a:off x="6324600" y="3876406"/>
                  <a:ext cx="1524000" cy="977032"/>
                </a:xfrm>
                <a:prstGeom prst="roundRect">
                  <a:avLst>
                    <a:gd name="adj" fmla="val 22665"/>
                  </a:avLst>
                </a:prstGeom>
                <a:no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200" b="1" dirty="0" smtClean="0">
                    <a:solidFill>
                      <a:schemeClr val="tx1">
                        <a:lumMod val="50000"/>
                      </a:schemeClr>
                    </a:solidFill>
                  </a:endParaRPr>
                </a:p>
              </p:txBody>
            </p:sp>
            <p:sp>
              <p:nvSpPr>
                <p:cNvPr id="45" name="Rounded Rectangle 44"/>
                <p:cNvSpPr/>
                <p:nvPr/>
              </p:nvSpPr>
              <p:spPr>
                <a:xfrm>
                  <a:off x="6276975" y="3838306"/>
                  <a:ext cx="1524000" cy="977032"/>
                </a:xfrm>
                <a:prstGeom prst="roundRect">
                  <a:avLst>
                    <a:gd name="adj" fmla="val 22665"/>
                  </a:avLst>
                </a:prstGeom>
                <a:solidFill>
                  <a:schemeClr val="accent3">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solidFill>
                        <a:schemeClr val="tx1">
                          <a:lumMod val="50000"/>
                        </a:schemeClr>
                      </a:solidFill>
                    </a:rPr>
                    <a:t>Municipal financed generation &amp; Industrial financed generation</a:t>
                  </a:r>
                </a:p>
              </p:txBody>
            </p:sp>
          </p:grpSp>
          <p:sp>
            <p:nvSpPr>
              <p:cNvPr id="57" name="Rounded Rectangle 56"/>
              <p:cNvSpPr/>
              <p:nvPr/>
            </p:nvSpPr>
            <p:spPr>
              <a:xfrm>
                <a:off x="6248399" y="2539131"/>
                <a:ext cx="2371725" cy="356469"/>
              </a:xfrm>
              <a:prstGeom prst="roundRect">
                <a:avLst>
                  <a:gd name="adj" fmla="val 22665"/>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b="1" dirty="0" smtClean="0">
                    <a:solidFill>
                      <a:schemeClr val="tx1">
                        <a:lumMod val="50000"/>
                      </a:schemeClr>
                    </a:solidFill>
                  </a:rPr>
                  <a:t>Operating contractors and service providers?</a:t>
                </a:r>
              </a:p>
            </p:txBody>
          </p:sp>
          <p:cxnSp>
            <p:nvCxnSpPr>
              <p:cNvPr id="61" name="Straight Arrow Connector 60"/>
              <p:cNvCxnSpPr>
                <a:stCxn id="60" idx="3"/>
                <a:endCxn id="24" idx="1"/>
              </p:cNvCxnSpPr>
              <p:nvPr/>
            </p:nvCxnSpPr>
            <p:spPr>
              <a:xfrm>
                <a:off x="2579426" y="1737967"/>
                <a:ext cx="1335348" cy="352771"/>
              </a:xfrm>
              <a:prstGeom prst="straightConnector1">
                <a:avLst/>
              </a:prstGeom>
              <a:ln w="57150">
                <a:solidFill>
                  <a:schemeClr val="tx2">
                    <a:lumMod val="60000"/>
                    <a:lumOff val="40000"/>
                  </a:schemeClr>
                </a:solidFill>
                <a:tailEnd type="stealth"/>
              </a:ln>
              <a:effectLst/>
            </p:spPr>
            <p:style>
              <a:lnRef idx="2">
                <a:schemeClr val="accent1"/>
              </a:lnRef>
              <a:fillRef idx="0">
                <a:schemeClr val="accent1"/>
              </a:fillRef>
              <a:effectRef idx="1">
                <a:schemeClr val="accent1"/>
              </a:effectRef>
              <a:fontRef idx="minor">
                <a:schemeClr val="tx1"/>
              </a:fontRef>
            </p:style>
          </p:cxnSp>
        </p:grpSp>
      </p:grpSp>
      <p:grpSp>
        <p:nvGrpSpPr>
          <p:cNvPr id="111" name="Group 110"/>
          <p:cNvGrpSpPr/>
          <p:nvPr/>
        </p:nvGrpSpPr>
        <p:grpSpPr>
          <a:xfrm>
            <a:off x="2579426" y="4712657"/>
            <a:ext cx="5697799" cy="907093"/>
            <a:chOff x="2579426" y="4712657"/>
            <a:chExt cx="5697799" cy="907093"/>
          </a:xfrm>
        </p:grpSpPr>
        <p:cxnSp>
          <p:nvCxnSpPr>
            <p:cNvPr id="102" name="Straight Arrow Connector 101"/>
            <p:cNvCxnSpPr/>
            <p:nvPr/>
          </p:nvCxnSpPr>
          <p:spPr>
            <a:xfrm>
              <a:off x="3288196" y="5045586"/>
              <a:ext cx="1364192" cy="0"/>
            </a:xfrm>
            <a:prstGeom prst="straightConnector1">
              <a:avLst/>
            </a:prstGeom>
            <a:ln w="57150">
              <a:solidFill>
                <a:schemeClr val="tx2">
                  <a:lumMod val="20000"/>
                  <a:lumOff val="8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p:nvPr/>
          </p:nvCxnSpPr>
          <p:spPr>
            <a:xfrm>
              <a:off x="3457848" y="4939206"/>
              <a:ext cx="1337988" cy="106380"/>
            </a:xfrm>
            <a:prstGeom prst="straightConnector1">
              <a:avLst/>
            </a:prstGeom>
            <a:ln w="57150">
              <a:solidFill>
                <a:schemeClr val="tx2">
                  <a:lumMod val="20000"/>
                  <a:lumOff val="80000"/>
                </a:schemeClr>
              </a:solidFill>
              <a:tailEnd type="stealth"/>
            </a:ln>
            <a:effectLst/>
          </p:spPr>
          <p:style>
            <a:lnRef idx="2">
              <a:schemeClr val="accent1"/>
            </a:lnRef>
            <a:fillRef idx="0">
              <a:schemeClr val="accent1"/>
            </a:fillRef>
            <a:effectRef idx="1">
              <a:schemeClr val="accent1"/>
            </a:effectRef>
            <a:fontRef idx="minor">
              <a:schemeClr val="tx1"/>
            </a:fontRef>
          </p:style>
        </p:cxnSp>
        <p:cxnSp>
          <p:nvCxnSpPr>
            <p:cNvPr id="106" name="Straight Arrow Connector 105"/>
            <p:cNvCxnSpPr/>
            <p:nvPr/>
          </p:nvCxnSpPr>
          <p:spPr>
            <a:xfrm>
              <a:off x="3598362" y="4886016"/>
              <a:ext cx="1197474" cy="106380"/>
            </a:xfrm>
            <a:prstGeom prst="straightConnector1">
              <a:avLst/>
            </a:prstGeom>
            <a:ln w="57150">
              <a:solidFill>
                <a:schemeClr val="tx2">
                  <a:lumMod val="20000"/>
                  <a:lumOff val="80000"/>
                </a:schemeClr>
              </a:solidFill>
              <a:tailEnd type="stealth"/>
            </a:ln>
            <a:effectLst/>
          </p:spPr>
          <p:style>
            <a:lnRef idx="2">
              <a:schemeClr val="accent1"/>
            </a:lnRef>
            <a:fillRef idx="0">
              <a:schemeClr val="accent1"/>
            </a:fillRef>
            <a:effectRef idx="1">
              <a:schemeClr val="accent1"/>
            </a:effectRef>
            <a:fontRef idx="minor">
              <a:schemeClr val="tx1"/>
            </a:fontRef>
          </p:style>
        </p:cxnSp>
        <p:grpSp>
          <p:nvGrpSpPr>
            <p:cNvPr id="20" name="Group 19"/>
            <p:cNvGrpSpPr/>
            <p:nvPr/>
          </p:nvGrpSpPr>
          <p:grpSpPr>
            <a:xfrm>
              <a:off x="2579426" y="4712657"/>
              <a:ext cx="5697799" cy="907093"/>
              <a:chOff x="2579426" y="4712657"/>
              <a:chExt cx="5697799" cy="907093"/>
            </a:xfrm>
          </p:grpSpPr>
          <p:sp>
            <p:nvSpPr>
              <p:cNvPr id="66" name="Rounded Rectangle 65"/>
              <p:cNvSpPr/>
              <p:nvPr/>
            </p:nvSpPr>
            <p:spPr>
              <a:xfrm>
                <a:off x="4652388" y="4792514"/>
                <a:ext cx="1666875" cy="827236"/>
              </a:xfrm>
              <a:prstGeom prst="roundRect">
                <a:avLst>
                  <a:gd name="adj" fmla="val 22665"/>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Distribution companies</a:t>
                </a:r>
                <a:endParaRPr lang="en-US" sz="1200" b="1" dirty="0" smtClean="0">
                  <a:solidFill>
                    <a:schemeClr val="tx1">
                      <a:lumMod val="50000"/>
                    </a:schemeClr>
                  </a:solidFill>
                </a:endParaRPr>
              </a:p>
            </p:txBody>
          </p:sp>
          <p:sp>
            <p:nvSpPr>
              <p:cNvPr id="65" name="Rounded Rectangle 64"/>
              <p:cNvSpPr/>
              <p:nvPr/>
            </p:nvSpPr>
            <p:spPr>
              <a:xfrm>
                <a:off x="4604763" y="4754414"/>
                <a:ext cx="1666875" cy="827236"/>
              </a:xfrm>
              <a:prstGeom prst="roundRect">
                <a:avLst>
                  <a:gd name="adj" fmla="val 22665"/>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Distribution companies</a:t>
                </a:r>
                <a:endParaRPr lang="en-US" sz="1200" b="1" dirty="0" smtClean="0">
                  <a:solidFill>
                    <a:schemeClr val="tx1">
                      <a:lumMod val="50000"/>
                    </a:schemeClr>
                  </a:solidFill>
                </a:endParaRPr>
              </a:p>
            </p:txBody>
          </p:sp>
          <p:sp>
            <p:nvSpPr>
              <p:cNvPr id="64" name="Rounded Rectangle 63"/>
              <p:cNvSpPr/>
              <p:nvPr/>
            </p:nvSpPr>
            <p:spPr>
              <a:xfrm>
                <a:off x="4548756" y="4712657"/>
                <a:ext cx="1666875" cy="827236"/>
              </a:xfrm>
              <a:prstGeom prst="roundRect">
                <a:avLst>
                  <a:gd name="adj" fmla="val 22665"/>
                </a:avLst>
              </a:prstGeom>
              <a:solidFill>
                <a:schemeClr val="accent1">
                  <a:lumMod val="20000"/>
                  <a:lumOff val="80000"/>
                </a:schemeClr>
              </a:solid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Regional Distribution companies</a:t>
                </a:r>
                <a:endParaRPr lang="en-US" sz="1200" b="1" dirty="0" smtClean="0">
                  <a:solidFill>
                    <a:schemeClr val="tx1">
                      <a:lumMod val="50000"/>
                    </a:schemeClr>
                  </a:solidFill>
                </a:endParaRPr>
              </a:p>
            </p:txBody>
          </p:sp>
          <p:cxnSp>
            <p:nvCxnSpPr>
              <p:cNvPr id="67" name="Straight Arrow Connector 66"/>
              <p:cNvCxnSpPr>
                <a:endCxn id="64" idx="1"/>
              </p:cNvCxnSpPr>
              <p:nvPr/>
            </p:nvCxnSpPr>
            <p:spPr>
              <a:xfrm flipV="1">
                <a:off x="2579426" y="5126275"/>
                <a:ext cx="1969330" cy="42956"/>
              </a:xfrm>
              <a:prstGeom prst="straightConnector1">
                <a:avLst/>
              </a:prstGeom>
              <a:ln w="57150">
                <a:solidFill>
                  <a:schemeClr val="tx2">
                    <a:lumMod val="60000"/>
                    <a:lumOff val="40000"/>
                  </a:schemeClr>
                </a:solidFill>
                <a:tailEnd type="stealth"/>
              </a:ln>
              <a:effectLst/>
            </p:spPr>
            <p:style>
              <a:lnRef idx="2">
                <a:schemeClr val="accent1"/>
              </a:lnRef>
              <a:fillRef idx="0">
                <a:schemeClr val="accent1"/>
              </a:fillRef>
              <a:effectRef idx="1">
                <a:schemeClr val="accent1"/>
              </a:effectRef>
              <a:fontRef idx="minor">
                <a:schemeClr val="tx1"/>
              </a:fontRef>
            </p:style>
          </p:cxnSp>
          <p:sp>
            <p:nvSpPr>
              <p:cNvPr id="69" name="Rounded Rectangle 68"/>
              <p:cNvSpPr/>
              <p:nvPr/>
            </p:nvSpPr>
            <p:spPr>
              <a:xfrm>
                <a:off x="6610350" y="4780771"/>
                <a:ext cx="1666875" cy="827236"/>
              </a:xfrm>
              <a:prstGeom prst="roundRect">
                <a:avLst>
                  <a:gd name="adj" fmla="val 22665"/>
                </a:avLst>
              </a:prstGeom>
              <a:pattFill prst="wdDnDiag">
                <a:fgClr>
                  <a:schemeClr val="accent5">
                    <a:lumMod val="40000"/>
                    <a:lumOff val="60000"/>
                  </a:schemeClr>
                </a:fgClr>
                <a:bgClr>
                  <a:schemeClr val="accent3">
                    <a:lumMod val="20000"/>
                    <a:lumOff val="80000"/>
                  </a:schemeClr>
                </a:bgClr>
              </a:pattFill>
              <a:ln w="28575" cap="rnd" cmpd="sng">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b="1" dirty="0" smtClean="0">
                    <a:solidFill>
                      <a:schemeClr val="tx1">
                        <a:lumMod val="50000"/>
                      </a:schemeClr>
                    </a:solidFill>
                  </a:rPr>
                  <a:t>Municipal Distribution Companies</a:t>
                </a:r>
                <a:endParaRPr lang="en-US" sz="1200" b="1" dirty="0" smtClean="0">
                  <a:solidFill>
                    <a:schemeClr val="tx1">
                      <a:lumMod val="50000"/>
                    </a:schemeClr>
                  </a:solidFill>
                </a:endParaRPr>
              </a:p>
            </p:txBody>
          </p:sp>
        </p:grpSp>
        <p:cxnSp>
          <p:nvCxnSpPr>
            <p:cNvPr id="108" name="Straight Arrow Connector 107"/>
            <p:cNvCxnSpPr>
              <a:stCxn id="66" idx="3"/>
            </p:cNvCxnSpPr>
            <p:nvPr/>
          </p:nvCxnSpPr>
          <p:spPr>
            <a:xfrm>
              <a:off x="6319263" y="5206132"/>
              <a:ext cx="311704" cy="0"/>
            </a:xfrm>
            <a:prstGeom prst="straightConnector1">
              <a:avLst/>
            </a:prstGeom>
            <a:ln w="57150">
              <a:solidFill>
                <a:schemeClr val="tx2">
                  <a:lumMod val="20000"/>
                  <a:lumOff val="80000"/>
                </a:schemeClr>
              </a:solidFill>
              <a:tailEnd type="stealth"/>
            </a:ln>
            <a:effectLst/>
          </p:spPr>
          <p:style>
            <a:lnRef idx="2">
              <a:schemeClr val="accent1"/>
            </a:lnRef>
            <a:fillRef idx="0">
              <a:schemeClr val="accent1"/>
            </a:fillRef>
            <a:effectRef idx="1">
              <a:schemeClr val="accent1"/>
            </a:effectRef>
            <a:fontRef idx="minor">
              <a:schemeClr val="tx1"/>
            </a:fontRef>
          </p:style>
        </p:cxnSp>
      </p:grpSp>
    </p:spTree>
    <p:custDataLst>
      <p:tags r:id="rId1"/>
    </p:custDataLst>
    <p:extLst>
      <p:ext uri="{BB962C8B-B14F-4D97-AF65-F5344CB8AC3E}">
        <p14:creationId xmlns:p14="http://schemas.microsoft.com/office/powerpoint/2010/main" val="1157476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6847" y="-39064"/>
            <a:ext cx="7897906" cy="1143000"/>
          </a:xfrm>
        </p:spPr>
        <p:txBody>
          <a:bodyPr>
            <a:normAutofit/>
          </a:bodyPr>
          <a:lstStyle/>
          <a:p>
            <a:r>
              <a:rPr lang="en-US" sz="2200" dirty="0" smtClean="0"/>
              <a:t>Employing these models in ways that link into developers’ initial investment decisions could significantly reduce renewable energy costs </a:t>
            </a:r>
            <a:endParaRPr lang="en-US" sz="2200" dirty="0"/>
          </a:p>
        </p:txBody>
      </p:sp>
      <p:grpSp>
        <p:nvGrpSpPr>
          <p:cNvPr id="7" name="Group 6"/>
          <p:cNvGrpSpPr/>
          <p:nvPr/>
        </p:nvGrpSpPr>
        <p:grpSpPr>
          <a:xfrm>
            <a:off x="6944835" y="5599386"/>
            <a:ext cx="1781792" cy="669314"/>
            <a:chOff x="90141" y="5758178"/>
            <a:chExt cx="1781792" cy="669314"/>
          </a:xfrm>
        </p:grpSpPr>
        <p:sp>
          <p:nvSpPr>
            <p:cNvPr id="29" name="Rectangle 28"/>
            <p:cNvSpPr/>
            <p:nvPr/>
          </p:nvSpPr>
          <p:spPr>
            <a:xfrm>
              <a:off x="1456427" y="5758178"/>
              <a:ext cx="415506" cy="285750"/>
            </a:xfrm>
            <a:prstGeom prst="rect">
              <a:avLst/>
            </a:prstGeom>
            <a:solidFill>
              <a:schemeClr val="accent1">
                <a:lumMod val="60000"/>
                <a:lumOff val="40000"/>
              </a:schemeClr>
            </a:solidFill>
            <a:ln w="127000" cap="rnd"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smtClean="0">
                <a:solidFill>
                  <a:schemeClr val="bg1"/>
                </a:solidFill>
              </a:endParaRPr>
            </a:p>
          </p:txBody>
        </p:sp>
        <p:sp>
          <p:nvSpPr>
            <p:cNvPr id="31" name="Rectangle 30"/>
            <p:cNvSpPr/>
            <p:nvPr/>
          </p:nvSpPr>
          <p:spPr>
            <a:xfrm>
              <a:off x="1456427" y="6141742"/>
              <a:ext cx="412843" cy="285750"/>
            </a:xfrm>
            <a:prstGeom prst="rect">
              <a:avLst/>
            </a:prstGeom>
            <a:solidFill>
              <a:srgbClr val="993300"/>
            </a:solidFill>
            <a:ln w="127000" cap="rnd" cmpd="sng">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smtClean="0">
                <a:solidFill>
                  <a:schemeClr val="bg1"/>
                </a:solidFill>
              </a:endParaRPr>
            </a:p>
          </p:txBody>
        </p:sp>
        <p:sp>
          <p:nvSpPr>
            <p:cNvPr id="32" name="TextBox 31"/>
            <p:cNvSpPr txBox="1"/>
            <p:nvPr/>
          </p:nvSpPr>
          <p:spPr>
            <a:xfrm>
              <a:off x="93009" y="5782318"/>
              <a:ext cx="421910" cy="253916"/>
            </a:xfrm>
            <a:prstGeom prst="rect">
              <a:avLst/>
            </a:prstGeom>
            <a:noFill/>
          </p:spPr>
          <p:txBody>
            <a:bodyPr wrap="none" rtlCol="0">
              <a:spAutoFit/>
            </a:bodyPr>
            <a:lstStyle/>
            <a:p>
              <a:r>
                <a:rPr lang="en-US" sz="1050" b="1" dirty="0" smtClean="0">
                  <a:solidFill>
                    <a:srgbClr val="000000"/>
                  </a:solidFill>
                </a:rPr>
                <a:t>US </a:t>
              </a:r>
              <a:r>
                <a:rPr lang="en-US" sz="1050" b="1" dirty="0">
                  <a:solidFill>
                    <a:srgbClr val="000000"/>
                  </a:solidFill>
                </a:rPr>
                <a:t>*</a:t>
              </a:r>
              <a:endParaRPr lang="en-US" sz="1200" b="1" dirty="0">
                <a:solidFill>
                  <a:srgbClr val="000000"/>
                </a:solidFill>
              </a:endParaRPr>
            </a:p>
          </p:txBody>
        </p:sp>
        <p:sp>
          <p:nvSpPr>
            <p:cNvPr id="33" name="TextBox 32"/>
            <p:cNvSpPr txBox="1"/>
            <p:nvPr/>
          </p:nvSpPr>
          <p:spPr>
            <a:xfrm>
              <a:off x="90141" y="6141742"/>
              <a:ext cx="1491114" cy="253916"/>
            </a:xfrm>
            <a:prstGeom prst="rect">
              <a:avLst/>
            </a:prstGeom>
            <a:noFill/>
          </p:spPr>
          <p:txBody>
            <a:bodyPr wrap="none" rtlCol="0">
              <a:spAutoFit/>
            </a:bodyPr>
            <a:lstStyle/>
            <a:p>
              <a:r>
                <a:rPr lang="en-US" sz="1050" b="1" dirty="0" smtClean="0">
                  <a:solidFill>
                    <a:srgbClr val="000000"/>
                  </a:solidFill>
                </a:rPr>
                <a:t>Europe/International</a:t>
              </a:r>
              <a:endParaRPr lang="en-US" sz="1050" b="1" dirty="0">
                <a:solidFill>
                  <a:srgbClr val="000000"/>
                </a:solidFill>
              </a:endParaRPr>
            </a:p>
          </p:txBody>
        </p:sp>
      </p:grpSp>
      <p:sp>
        <p:nvSpPr>
          <p:cNvPr id="34" name="TextBox 33"/>
          <p:cNvSpPr txBox="1"/>
          <p:nvPr/>
        </p:nvSpPr>
        <p:spPr>
          <a:xfrm>
            <a:off x="230389" y="6388662"/>
            <a:ext cx="8234947" cy="215444"/>
          </a:xfrm>
          <a:prstGeom prst="rect">
            <a:avLst/>
          </a:prstGeom>
          <a:noFill/>
        </p:spPr>
        <p:txBody>
          <a:bodyPr wrap="none" rtlCol="0">
            <a:spAutoFit/>
          </a:bodyPr>
          <a:lstStyle/>
          <a:p>
            <a:r>
              <a:rPr lang="en-US" sz="800" dirty="0" smtClean="0"/>
              <a:t>* This model assumes the developer can monetize excess accelerated depreciation benefits immediately; an in ability to do so increases the cost of renewable energy and the benefit of new business models</a:t>
            </a:r>
            <a:endParaRPr lang="en-US" sz="800" dirty="0"/>
          </a:p>
        </p:txBody>
      </p:sp>
      <p:graphicFrame>
        <p:nvGraphicFramePr>
          <p:cNvPr id="36" name="Chart 35"/>
          <p:cNvGraphicFramePr>
            <a:graphicFrameLocks/>
          </p:cNvGraphicFramePr>
          <p:nvPr>
            <p:extLst>
              <p:ext uri="{D42A27DB-BD31-4B8C-83A1-F6EECF244321}">
                <p14:modId xmlns:p14="http://schemas.microsoft.com/office/powerpoint/2010/main" val="1996058846"/>
              </p:ext>
            </p:extLst>
          </p:nvPr>
        </p:nvGraphicFramePr>
        <p:xfrm>
          <a:off x="230389" y="1085519"/>
          <a:ext cx="3936206" cy="47971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8" name="Chart 37"/>
          <p:cNvGraphicFramePr>
            <a:graphicFrameLocks/>
          </p:cNvGraphicFramePr>
          <p:nvPr>
            <p:extLst>
              <p:ext uri="{D42A27DB-BD31-4B8C-83A1-F6EECF244321}">
                <p14:modId xmlns:p14="http://schemas.microsoft.com/office/powerpoint/2010/main" val="1236651896"/>
              </p:ext>
            </p:extLst>
          </p:nvPr>
        </p:nvGraphicFramePr>
        <p:xfrm>
          <a:off x="3550444" y="1141519"/>
          <a:ext cx="3840956" cy="4753561"/>
        </p:xfrm>
        <a:graphic>
          <a:graphicData uri="http://schemas.openxmlformats.org/drawingml/2006/chart">
            <c:chart xmlns:c="http://schemas.openxmlformats.org/drawingml/2006/chart" xmlns:r="http://schemas.openxmlformats.org/officeDocument/2006/relationships" r:id="rId5"/>
          </a:graphicData>
        </a:graphic>
      </p:graphicFrame>
      <p:sp>
        <p:nvSpPr>
          <p:cNvPr id="2" name="TextBox 1"/>
          <p:cNvSpPr txBox="1"/>
          <p:nvPr/>
        </p:nvSpPr>
        <p:spPr>
          <a:xfrm>
            <a:off x="1386158" y="5753345"/>
            <a:ext cx="2476500" cy="598897"/>
          </a:xfrm>
          <a:prstGeom prst="rect">
            <a:avLst/>
          </a:prstGeom>
          <a:noFill/>
        </p:spPr>
        <p:txBody>
          <a:bodyPr wrap="square" rtlCol="0">
            <a:spAutoFit/>
          </a:bodyPr>
          <a:lstStyle/>
          <a:p>
            <a:pPr algn="ctr"/>
            <a:r>
              <a:rPr lang="en-US" sz="1400" b="1" dirty="0" err="1" smtClean="0">
                <a:solidFill>
                  <a:srgbClr val="000000"/>
                </a:solidFill>
              </a:rPr>
              <a:t>Levelized</a:t>
            </a:r>
            <a:r>
              <a:rPr lang="en-US" sz="1400" b="1" dirty="0" smtClean="0">
                <a:solidFill>
                  <a:srgbClr val="000000"/>
                </a:solidFill>
              </a:rPr>
              <a:t> Cost of Energy ($/</a:t>
            </a:r>
            <a:r>
              <a:rPr lang="en-US" sz="1400" b="1" dirty="0" err="1" smtClean="0">
                <a:solidFill>
                  <a:srgbClr val="000000"/>
                </a:solidFill>
              </a:rPr>
              <a:t>MWh</a:t>
            </a:r>
            <a:r>
              <a:rPr lang="en-US" sz="1400" b="1" dirty="0" smtClean="0">
                <a:solidFill>
                  <a:srgbClr val="000000"/>
                </a:solidFill>
              </a:rPr>
              <a:t>)</a:t>
            </a:r>
            <a:endParaRPr lang="en-US" sz="1400" b="1" dirty="0">
              <a:solidFill>
                <a:srgbClr val="000000"/>
              </a:solidFill>
            </a:endParaRPr>
          </a:p>
        </p:txBody>
      </p:sp>
      <p:sp>
        <p:nvSpPr>
          <p:cNvPr id="40" name="TextBox 39"/>
          <p:cNvSpPr txBox="1"/>
          <p:nvPr/>
        </p:nvSpPr>
        <p:spPr>
          <a:xfrm>
            <a:off x="3776933" y="5764247"/>
            <a:ext cx="2476500" cy="598897"/>
          </a:xfrm>
          <a:prstGeom prst="rect">
            <a:avLst/>
          </a:prstGeom>
          <a:noFill/>
        </p:spPr>
        <p:txBody>
          <a:bodyPr wrap="square" rtlCol="0">
            <a:spAutoFit/>
          </a:bodyPr>
          <a:lstStyle/>
          <a:p>
            <a:pPr algn="ctr"/>
            <a:r>
              <a:rPr lang="en-US" sz="1400" b="1" dirty="0" smtClean="0">
                <a:solidFill>
                  <a:srgbClr val="000000"/>
                </a:solidFill>
              </a:rPr>
              <a:t>Change in Cost from Current Industry Model</a:t>
            </a:r>
            <a:endParaRPr lang="en-US" sz="1400" b="1" dirty="0">
              <a:solidFill>
                <a:srgbClr val="000000"/>
              </a:solidFill>
            </a:endParaRPr>
          </a:p>
        </p:txBody>
      </p:sp>
      <p:cxnSp>
        <p:nvCxnSpPr>
          <p:cNvPr id="5" name="Straight Connector 4"/>
          <p:cNvCxnSpPr/>
          <p:nvPr/>
        </p:nvCxnSpPr>
        <p:spPr>
          <a:xfrm>
            <a:off x="230389" y="2104509"/>
            <a:ext cx="8439986" cy="0"/>
          </a:xfrm>
          <a:prstGeom prst="line">
            <a:avLst/>
          </a:prstGeom>
          <a:ln w="6350">
            <a:solidFill>
              <a:srgbClr val="000000"/>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211339" y="2944015"/>
            <a:ext cx="8439986" cy="0"/>
          </a:xfrm>
          <a:prstGeom prst="line">
            <a:avLst/>
          </a:prstGeom>
          <a:ln w="6350">
            <a:solidFill>
              <a:srgbClr val="000000"/>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20864" y="3783519"/>
            <a:ext cx="8439986" cy="0"/>
          </a:xfrm>
          <a:prstGeom prst="line">
            <a:avLst/>
          </a:prstGeom>
          <a:ln w="6350">
            <a:solidFill>
              <a:srgbClr val="000000"/>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49439" y="4623024"/>
            <a:ext cx="8439986" cy="0"/>
          </a:xfrm>
          <a:prstGeom prst="line">
            <a:avLst/>
          </a:prstGeom>
          <a:ln w="6350">
            <a:solidFill>
              <a:srgbClr val="000000"/>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297064" y="5462529"/>
            <a:ext cx="8439986" cy="0"/>
          </a:xfrm>
          <a:prstGeom prst="line">
            <a:avLst/>
          </a:prstGeom>
          <a:ln w="6350">
            <a:solidFill>
              <a:srgbClr val="000000"/>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857875" y="1297712"/>
            <a:ext cx="2847975" cy="845502"/>
          </a:xfrm>
          <a:prstGeom prst="rect">
            <a:avLst/>
          </a:prstGeom>
          <a:noFill/>
        </p:spPr>
        <p:txBody>
          <a:bodyPr wrap="square" rtlCol="0">
            <a:spAutoFit/>
          </a:bodyPr>
          <a:lstStyle/>
          <a:p>
            <a:r>
              <a:rPr lang="en-US" sz="1400" b="1" dirty="0" smtClean="0">
                <a:solidFill>
                  <a:srgbClr val="000000"/>
                </a:solidFill>
              </a:rPr>
              <a:t>With today’s model a typical wind project today could cost around $80/</a:t>
            </a:r>
            <a:r>
              <a:rPr lang="en-US" sz="1400" b="1" dirty="0" err="1" smtClean="0">
                <a:solidFill>
                  <a:srgbClr val="000000"/>
                </a:solidFill>
              </a:rPr>
              <a:t>MWh</a:t>
            </a:r>
            <a:endParaRPr lang="en-US" sz="1400" b="1" dirty="0">
              <a:solidFill>
                <a:srgbClr val="000000"/>
              </a:solidFill>
            </a:endParaRPr>
          </a:p>
        </p:txBody>
      </p:sp>
      <p:sp>
        <p:nvSpPr>
          <p:cNvPr id="45" name="TextBox 44"/>
          <p:cNvSpPr txBox="1"/>
          <p:nvPr/>
        </p:nvSpPr>
        <p:spPr>
          <a:xfrm>
            <a:off x="5838825" y="2166976"/>
            <a:ext cx="3067049" cy="698762"/>
          </a:xfrm>
          <a:prstGeom prst="rect">
            <a:avLst/>
          </a:prstGeom>
          <a:noFill/>
        </p:spPr>
        <p:txBody>
          <a:bodyPr wrap="square" rtlCol="0">
            <a:spAutoFit/>
          </a:bodyPr>
          <a:lstStyle/>
          <a:p>
            <a:r>
              <a:rPr lang="en-US" sz="1400" b="1" dirty="0" smtClean="0">
                <a:solidFill>
                  <a:srgbClr val="000000"/>
                </a:solidFill>
              </a:rPr>
              <a:t>The financial crisis has caused banks to reduce the term of debt offered – This could add 15-24% to energy costs</a:t>
            </a:r>
            <a:endParaRPr lang="en-US" sz="1400" b="1" dirty="0">
              <a:solidFill>
                <a:srgbClr val="000000"/>
              </a:solidFill>
            </a:endParaRPr>
          </a:p>
        </p:txBody>
      </p:sp>
      <p:sp>
        <p:nvSpPr>
          <p:cNvPr id="46" name="TextBox 45"/>
          <p:cNvSpPr txBox="1"/>
          <p:nvPr/>
        </p:nvSpPr>
        <p:spPr>
          <a:xfrm>
            <a:off x="5848350" y="2993348"/>
            <a:ext cx="3057524" cy="768638"/>
          </a:xfrm>
          <a:prstGeom prst="rect">
            <a:avLst/>
          </a:prstGeom>
          <a:noFill/>
        </p:spPr>
        <p:txBody>
          <a:bodyPr wrap="square" rtlCol="0">
            <a:spAutoFit/>
          </a:bodyPr>
          <a:lstStyle/>
          <a:p>
            <a:r>
              <a:rPr lang="en-US" sz="1400" b="1" dirty="0" smtClean="0">
                <a:solidFill>
                  <a:srgbClr val="000000"/>
                </a:solidFill>
              </a:rPr>
              <a:t>Some developers enhance returns by selling projects to other investors – only 3% would go back to lower prices</a:t>
            </a:r>
            <a:endParaRPr lang="en-US" sz="1400" b="1" dirty="0">
              <a:solidFill>
                <a:srgbClr val="000000"/>
              </a:solidFill>
            </a:endParaRPr>
          </a:p>
        </p:txBody>
      </p:sp>
      <p:sp>
        <p:nvSpPr>
          <p:cNvPr id="47" name="TextBox 46"/>
          <p:cNvSpPr txBox="1"/>
          <p:nvPr/>
        </p:nvSpPr>
        <p:spPr>
          <a:xfrm>
            <a:off x="5848350" y="3817802"/>
            <a:ext cx="3057524" cy="738664"/>
          </a:xfrm>
          <a:prstGeom prst="rect">
            <a:avLst/>
          </a:prstGeom>
          <a:noFill/>
        </p:spPr>
        <p:txBody>
          <a:bodyPr wrap="square" rtlCol="0">
            <a:spAutoFit/>
          </a:bodyPr>
          <a:lstStyle/>
          <a:p>
            <a:r>
              <a:rPr lang="en-US" sz="1400" b="1" dirty="0" smtClean="0">
                <a:solidFill>
                  <a:srgbClr val="000000"/>
                </a:solidFill>
              </a:rPr>
              <a:t>As risk falls and competition increases, some utilities are financing on balance sheet – This could reduce cost by 6%</a:t>
            </a:r>
            <a:endParaRPr lang="en-US" sz="1400" b="1" dirty="0">
              <a:solidFill>
                <a:srgbClr val="000000"/>
              </a:solidFill>
            </a:endParaRPr>
          </a:p>
        </p:txBody>
      </p:sp>
      <p:cxnSp>
        <p:nvCxnSpPr>
          <p:cNvPr id="48" name="Straight Connector 47"/>
          <p:cNvCxnSpPr/>
          <p:nvPr/>
        </p:nvCxnSpPr>
        <p:spPr>
          <a:xfrm flipV="1">
            <a:off x="3872183" y="990600"/>
            <a:ext cx="0" cy="5398062"/>
          </a:xfrm>
          <a:prstGeom prst="line">
            <a:avLst/>
          </a:prstGeom>
          <a:ln w="6350">
            <a:solidFill>
              <a:srgbClr val="000000"/>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5848349" y="4665527"/>
            <a:ext cx="3152775" cy="738664"/>
          </a:xfrm>
          <a:prstGeom prst="rect">
            <a:avLst/>
          </a:prstGeom>
          <a:noFill/>
        </p:spPr>
        <p:txBody>
          <a:bodyPr wrap="square" rtlCol="0">
            <a:spAutoFit/>
          </a:bodyPr>
          <a:lstStyle/>
          <a:p>
            <a:r>
              <a:rPr lang="en-US" sz="1400" b="1" dirty="0" smtClean="0">
                <a:solidFill>
                  <a:srgbClr val="000000"/>
                </a:solidFill>
              </a:rPr>
              <a:t>New business and financing models that are linked to developer investment decisions could reduce costs by 20%</a:t>
            </a:r>
            <a:endParaRPr lang="en-US" sz="1400" b="1" dirty="0">
              <a:solidFill>
                <a:srgbClr val="000000"/>
              </a:solidFill>
            </a:endParaRPr>
          </a:p>
        </p:txBody>
      </p:sp>
    </p:spTree>
    <p:custDataLst>
      <p:tags r:id="rId1"/>
    </p:custDataLst>
    <p:extLst>
      <p:ext uri="{BB962C8B-B14F-4D97-AF65-F5344CB8AC3E}">
        <p14:creationId xmlns:p14="http://schemas.microsoft.com/office/powerpoint/2010/main" val="34735573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2953644" y="1500189"/>
            <a:ext cx="2996929" cy="2571751"/>
          </a:xfrm>
          <a:prstGeom prst="rect">
            <a:avLst/>
          </a:prstGeom>
          <a:solidFill>
            <a:srgbClr val="DDD9C3"/>
          </a:solidFill>
        </p:spPr>
        <p:txBody>
          <a:bodyPr wrap="none" lIns="81606" tIns="40802" rIns="81606" bIns="40802" rtlCol="0" anchor="t" anchorCtr="0">
            <a:noAutofit/>
          </a:bodyPr>
          <a:lstStyle/>
          <a:p>
            <a:r>
              <a:rPr lang="en-US" i="1" dirty="0" smtClean="0">
                <a:solidFill>
                  <a:schemeClr val="bg2">
                    <a:lumMod val="50000"/>
                  </a:schemeClr>
                </a:solidFill>
              </a:rPr>
              <a:t>“Return Seeking”</a:t>
            </a:r>
            <a:endParaRPr lang="en-US" i="1" dirty="0">
              <a:solidFill>
                <a:schemeClr val="bg2">
                  <a:lumMod val="50000"/>
                </a:schemeClr>
              </a:solidFill>
            </a:endParaRPr>
          </a:p>
        </p:txBody>
      </p:sp>
      <p:sp>
        <p:nvSpPr>
          <p:cNvPr id="55" name="TextBox 54"/>
          <p:cNvSpPr txBox="1"/>
          <p:nvPr/>
        </p:nvSpPr>
        <p:spPr>
          <a:xfrm>
            <a:off x="121518" y="4071939"/>
            <a:ext cx="2832125" cy="2500313"/>
          </a:xfrm>
          <a:prstGeom prst="rect">
            <a:avLst/>
          </a:prstGeom>
          <a:solidFill>
            <a:schemeClr val="bg2">
              <a:lumMod val="90000"/>
            </a:schemeClr>
          </a:solidFill>
        </p:spPr>
        <p:txBody>
          <a:bodyPr wrap="none" lIns="81606" tIns="40802" rIns="81606" bIns="40802" rtlCol="0" anchor="b" anchorCtr="0">
            <a:noAutofit/>
          </a:bodyPr>
          <a:lstStyle/>
          <a:p>
            <a:pPr algn="r"/>
            <a:r>
              <a:rPr lang="en-US" i="1" dirty="0" smtClean="0">
                <a:solidFill>
                  <a:schemeClr val="bg2">
                    <a:lumMod val="50000"/>
                  </a:schemeClr>
                </a:solidFill>
              </a:rPr>
              <a:t>“Liability Hedging”</a:t>
            </a:r>
            <a:endParaRPr lang="en-US" i="1" dirty="0">
              <a:solidFill>
                <a:schemeClr val="bg2">
                  <a:lumMod val="50000"/>
                </a:schemeClr>
              </a:solidFill>
            </a:endParaRPr>
          </a:p>
        </p:txBody>
      </p:sp>
      <p:cxnSp>
        <p:nvCxnSpPr>
          <p:cNvPr id="52" name="Straight Connector 51"/>
          <p:cNvCxnSpPr/>
          <p:nvPr/>
        </p:nvCxnSpPr>
        <p:spPr>
          <a:xfrm flipV="1">
            <a:off x="65111" y="4071939"/>
            <a:ext cx="5900256" cy="1"/>
          </a:xfrm>
          <a:prstGeom prst="line">
            <a:avLst/>
          </a:prstGeom>
          <a:ln w="9525">
            <a:solidFill>
              <a:schemeClr val="bg2">
                <a:lumMod val="50000"/>
              </a:schemeClr>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65112" y="3771901"/>
            <a:ext cx="1256425" cy="272753"/>
          </a:xfrm>
          <a:prstGeom prst="rect">
            <a:avLst/>
          </a:prstGeom>
          <a:noFill/>
        </p:spPr>
        <p:txBody>
          <a:bodyPr wrap="square" lIns="81606" tIns="40802" rIns="81606" bIns="40802" rtlCol="0">
            <a:spAutoFit/>
          </a:bodyPr>
          <a:lstStyle/>
          <a:p>
            <a:r>
              <a:rPr lang="en-US" sz="1200" i="1" dirty="0">
                <a:solidFill>
                  <a:schemeClr val="bg2">
                    <a:lumMod val="50000"/>
                  </a:schemeClr>
                </a:solidFill>
              </a:rPr>
              <a:t>LOWER RISK</a:t>
            </a:r>
          </a:p>
        </p:txBody>
      </p:sp>
      <p:sp>
        <p:nvSpPr>
          <p:cNvPr id="28" name="TextBox 27"/>
          <p:cNvSpPr txBox="1"/>
          <p:nvPr/>
        </p:nvSpPr>
        <p:spPr>
          <a:xfrm>
            <a:off x="4768959" y="4069147"/>
            <a:ext cx="1219105" cy="272753"/>
          </a:xfrm>
          <a:prstGeom prst="rect">
            <a:avLst/>
          </a:prstGeom>
          <a:noFill/>
        </p:spPr>
        <p:txBody>
          <a:bodyPr wrap="square" lIns="81606" tIns="40802" rIns="81606" bIns="40802" rtlCol="0">
            <a:spAutoFit/>
          </a:bodyPr>
          <a:lstStyle/>
          <a:p>
            <a:pPr algn="r"/>
            <a:r>
              <a:rPr lang="en-US" sz="1200" i="1" dirty="0">
                <a:solidFill>
                  <a:schemeClr val="bg2">
                    <a:lumMod val="50000"/>
                  </a:schemeClr>
                </a:solidFill>
              </a:rPr>
              <a:t>HIGHER RISK</a:t>
            </a:r>
          </a:p>
        </p:txBody>
      </p:sp>
      <p:sp>
        <p:nvSpPr>
          <p:cNvPr id="57" name="Oval 56"/>
          <p:cNvSpPr/>
          <p:nvPr/>
        </p:nvSpPr>
        <p:spPr>
          <a:xfrm>
            <a:off x="1807306" y="4143376"/>
            <a:ext cx="1125305" cy="843979"/>
          </a:xfrm>
          <a:prstGeom prst="ellipse">
            <a:avLst/>
          </a:prstGeom>
          <a:solidFill>
            <a:schemeClr val="bg1">
              <a:alpha val="40000"/>
            </a:schemeClr>
          </a:solidFill>
          <a:ln w="12700" cmpd="sng">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lstStyle/>
          <a:p>
            <a:pPr algn="ctr"/>
            <a:r>
              <a:rPr lang="en-US" sz="900" dirty="0"/>
              <a:t>Infrastructure</a:t>
            </a:r>
          </a:p>
        </p:txBody>
      </p:sp>
      <p:cxnSp>
        <p:nvCxnSpPr>
          <p:cNvPr id="51" name="Straight Connector 50"/>
          <p:cNvCxnSpPr/>
          <p:nvPr/>
        </p:nvCxnSpPr>
        <p:spPr>
          <a:xfrm>
            <a:off x="2965537" y="1513460"/>
            <a:ext cx="1" cy="5063873"/>
          </a:xfrm>
          <a:prstGeom prst="line">
            <a:avLst/>
          </a:prstGeom>
          <a:ln w="9525">
            <a:solidFill>
              <a:schemeClr val="bg2">
                <a:lumMod val="50000"/>
              </a:schemeClr>
            </a:solidFill>
            <a:prstDash val="dash"/>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4" name="Title 3"/>
          <p:cNvSpPr>
            <a:spLocks noGrp="1"/>
          </p:cNvSpPr>
          <p:nvPr>
            <p:ph type="title"/>
          </p:nvPr>
        </p:nvSpPr>
        <p:spPr/>
        <p:txBody>
          <a:bodyPr>
            <a:normAutofit/>
          </a:bodyPr>
          <a:lstStyle/>
          <a:p>
            <a:r>
              <a:rPr lang="en-US" sz="2200" dirty="0">
                <a:latin typeface="Candara" panose="020E0502030303020204" pitchFamily="34" charset="0"/>
              </a:rPr>
              <a:t>Renewable Energy and Clean Infrastructure could provide an excellent match for an institution’s investment needs, if structured appropriately</a:t>
            </a:r>
          </a:p>
        </p:txBody>
      </p:sp>
      <p:sp>
        <p:nvSpPr>
          <p:cNvPr id="3" name="Slide Number Placeholder 2"/>
          <p:cNvSpPr>
            <a:spLocks noGrp="1"/>
          </p:cNvSpPr>
          <p:nvPr>
            <p:ph type="sldNum" sz="quarter" idx="4294967295"/>
          </p:nvPr>
        </p:nvSpPr>
        <p:spPr>
          <a:xfrm>
            <a:off x="3505200" y="6644422"/>
            <a:ext cx="2133600" cy="213580"/>
          </a:xfrm>
          <a:prstGeom prst="rect">
            <a:avLst/>
          </a:prstGeom>
        </p:spPr>
        <p:txBody>
          <a:bodyPr lIns="82909" tIns="41454" rIns="82909" bIns="41454"/>
          <a:lstStyle/>
          <a:p>
            <a:fld id="{C517CF7D-1E57-4570-A5AD-3D36A607E50F}" type="slidenum">
              <a:rPr lang="en-US" smtClean="0"/>
              <a:t>9</a:t>
            </a:fld>
            <a:endParaRPr lang="en-US"/>
          </a:p>
        </p:txBody>
      </p:sp>
      <p:sp>
        <p:nvSpPr>
          <p:cNvPr id="39" name="TextBox 38"/>
          <p:cNvSpPr txBox="1"/>
          <p:nvPr/>
        </p:nvSpPr>
        <p:spPr>
          <a:xfrm>
            <a:off x="-4" y="857252"/>
            <a:ext cx="5920635" cy="548228"/>
          </a:xfrm>
          <a:prstGeom prst="rect">
            <a:avLst/>
          </a:prstGeom>
          <a:noFill/>
          <a:ln w="19050">
            <a:noFill/>
          </a:ln>
        </p:spPr>
        <p:txBody>
          <a:bodyPr wrap="square" lIns="81606" tIns="40802" rIns="81606" bIns="40802" rtlCol="0">
            <a:spAutoFit/>
          </a:bodyPr>
          <a:lstStyle/>
          <a:p>
            <a:pPr algn="ctr"/>
            <a:r>
              <a:rPr lang="en-US" sz="1500" dirty="0"/>
              <a:t>Direct Investment in Renewable Energy projects</a:t>
            </a:r>
            <a:br>
              <a:rPr lang="en-US" sz="1500" dirty="0"/>
            </a:br>
            <a:r>
              <a:rPr lang="en-US" sz="1500" dirty="0"/>
              <a:t>offers liability hedging at higher returns:</a:t>
            </a:r>
          </a:p>
        </p:txBody>
      </p:sp>
      <p:sp>
        <p:nvSpPr>
          <p:cNvPr id="46" name="Oval 45"/>
          <p:cNvSpPr/>
          <p:nvPr/>
        </p:nvSpPr>
        <p:spPr>
          <a:xfrm>
            <a:off x="121519" y="5715001"/>
            <a:ext cx="1038743" cy="843979"/>
          </a:xfrm>
          <a:prstGeom prst="ellipse">
            <a:avLst/>
          </a:prstGeom>
          <a:solidFill>
            <a:schemeClr val="bg1">
              <a:alpha val="40000"/>
            </a:schemeClr>
          </a:solidFill>
          <a:ln w="12700" cmpd="sng">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lstStyle/>
          <a:p>
            <a:pPr algn="ctr"/>
            <a:r>
              <a:rPr lang="en-US" sz="900" dirty="0"/>
              <a:t>Treasuries</a:t>
            </a:r>
          </a:p>
        </p:txBody>
      </p:sp>
      <p:sp>
        <p:nvSpPr>
          <p:cNvPr id="47" name="Oval 46"/>
          <p:cNvSpPr/>
          <p:nvPr/>
        </p:nvSpPr>
        <p:spPr>
          <a:xfrm>
            <a:off x="1267854" y="4643437"/>
            <a:ext cx="1125305" cy="843979"/>
          </a:xfrm>
          <a:prstGeom prst="ellipse">
            <a:avLst/>
          </a:prstGeom>
          <a:solidFill>
            <a:schemeClr val="bg1">
              <a:alpha val="40000"/>
            </a:schemeClr>
          </a:solidFill>
          <a:ln w="12700" cmpd="sng">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lstStyle/>
          <a:p>
            <a:pPr algn="ctr"/>
            <a:r>
              <a:rPr lang="en-US" sz="900" dirty="0"/>
              <a:t>Investment</a:t>
            </a:r>
          </a:p>
          <a:p>
            <a:pPr algn="ctr"/>
            <a:r>
              <a:rPr lang="en-US" sz="900" dirty="0"/>
              <a:t> Grade Corporate</a:t>
            </a:r>
          </a:p>
          <a:p>
            <a:pPr algn="ctr"/>
            <a:r>
              <a:rPr lang="en-US" sz="900" dirty="0"/>
              <a:t>Bonds</a:t>
            </a:r>
          </a:p>
        </p:txBody>
      </p:sp>
      <p:sp>
        <p:nvSpPr>
          <p:cNvPr id="48" name="Oval 47"/>
          <p:cNvSpPr/>
          <p:nvPr/>
        </p:nvSpPr>
        <p:spPr>
          <a:xfrm>
            <a:off x="2751348" y="3643312"/>
            <a:ext cx="1125305" cy="843979"/>
          </a:xfrm>
          <a:prstGeom prst="ellipse">
            <a:avLst/>
          </a:prstGeom>
          <a:solidFill>
            <a:schemeClr val="bg1">
              <a:alpha val="40000"/>
            </a:schemeClr>
          </a:solidFill>
          <a:ln w="12700" cmpd="sng">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lstStyle/>
          <a:p>
            <a:pPr algn="ctr"/>
            <a:r>
              <a:rPr lang="en-US" sz="900" dirty="0"/>
              <a:t>Speculative</a:t>
            </a:r>
          </a:p>
          <a:p>
            <a:pPr algn="ctr"/>
            <a:r>
              <a:rPr lang="en-US" sz="900" dirty="0"/>
              <a:t>Grade</a:t>
            </a:r>
          </a:p>
          <a:p>
            <a:pPr algn="ctr"/>
            <a:r>
              <a:rPr lang="en-US" sz="900" dirty="0"/>
              <a:t>Bonds</a:t>
            </a:r>
          </a:p>
        </p:txBody>
      </p:sp>
      <p:sp>
        <p:nvSpPr>
          <p:cNvPr id="49" name="Oval 48"/>
          <p:cNvSpPr/>
          <p:nvPr/>
        </p:nvSpPr>
        <p:spPr>
          <a:xfrm>
            <a:off x="1200423" y="3286127"/>
            <a:ext cx="1618357" cy="1071563"/>
          </a:xfrm>
          <a:prstGeom prst="ellipse">
            <a:avLst/>
          </a:prstGeom>
          <a:solidFill>
            <a:schemeClr val="bg2">
              <a:lumMod val="50000"/>
            </a:schemeClr>
          </a:solidFill>
          <a:ln w="12700" cmpd="sng">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wrap="none" lIns="0" tIns="0" rIns="0" bIns="0" rtlCol="0" anchor="ctr" anchorCtr="0"/>
          <a:lstStyle/>
          <a:p>
            <a:pPr algn="ctr"/>
            <a:r>
              <a:rPr lang="en-US" sz="1200" b="1" dirty="0"/>
              <a:t>Direct Investment</a:t>
            </a:r>
          </a:p>
          <a:p>
            <a:pPr algn="ctr"/>
            <a:r>
              <a:rPr lang="en-US" sz="1200" b="1" dirty="0"/>
              <a:t> Renewable Energy</a:t>
            </a:r>
          </a:p>
          <a:p>
            <a:pPr algn="ctr"/>
            <a:r>
              <a:rPr lang="en-US" sz="1200" b="1" dirty="0"/>
              <a:t>Projects</a:t>
            </a:r>
          </a:p>
        </p:txBody>
      </p:sp>
      <p:sp>
        <p:nvSpPr>
          <p:cNvPr id="60" name="Rectangle 59"/>
          <p:cNvSpPr/>
          <p:nvPr/>
        </p:nvSpPr>
        <p:spPr>
          <a:xfrm>
            <a:off x="6141513" y="1428750"/>
            <a:ext cx="2813538" cy="533400"/>
          </a:xfrm>
          <a:prstGeom prst="rect">
            <a:avLst/>
          </a:prstGeom>
          <a:solidFill>
            <a:srgbClr val="948A54"/>
          </a:solidFill>
          <a:ln w="19050" cmpd="sng">
            <a:solidFill>
              <a:schemeClr val="bg2">
                <a:lumMod val="50000"/>
              </a:schemeClr>
            </a:solidFill>
          </a:ln>
        </p:spPr>
        <p:style>
          <a:lnRef idx="2">
            <a:schemeClr val="accent6"/>
          </a:lnRef>
          <a:fillRef idx="1">
            <a:schemeClr val="lt1"/>
          </a:fillRef>
          <a:effectRef idx="0">
            <a:schemeClr val="accent6"/>
          </a:effectRef>
          <a:fontRef idx="minor">
            <a:schemeClr val="dk1"/>
          </a:fontRef>
        </p:style>
        <p:txBody>
          <a:bodyPr lIns="0" tIns="40802" rIns="0" bIns="40802" rtlCol="0" anchor="ctr"/>
          <a:lstStyle/>
          <a:p>
            <a:pPr algn="ctr"/>
            <a:r>
              <a:rPr lang="en-US" sz="1200" dirty="0">
                <a:solidFill>
                  <a:schemeClr val="bg1"/>
                </a:solidFill>
              </a:rPr>
              <a:t>Typical Renewable Energy characteristics versus liability hedging needs</a:t>
            </a:r>
          </a:p>
        </p:txBody>
      </p:sp>
      <p:sp>
        <p:nvSpPr>
          <p:cNvPr id="61" name="Rectangle 60"/>
          <p:cNvSpPr/>
          <p:nvPr/>
        </p:nvSpPr>
        <p:spPr>
          <a:xfrm>
            <a:off x="6141513" y="1962151"/>
            <a:ext cx="2813538" cy="3933825"/>
          </a:xfrm>
          <a:prstGeom prst="rect">
            <a:avLst/>
          </a:prstGeom>
          <a:noFill/>
          <a:ln w="19050" cmpd="sng">
            <a:solidFill>
              <a:srgbClr val="948A54"/>
            </a:solidFill>
          </a:ln>
        </p:spPr>
        <p:style>
          <a:lnRef idx="2">
            <a:schemeClr val="accent6"/>
          </a:lnRef>
          <a:fillRef idx="1">
            <a:schemeClr val="lt1"/>
          </a:fillRef>
          <a:effectRef idx="0">
            <a:schemeClr val="accent6"/>
          </a:effectRef>
          <a:fontRef idx="minor">
            <a:schemeClr val="dk1"/>
          </a:fontRef>
        </p:style>
        <p:txBody>
          <a:bodyPr lIns="81606" tIns="40802" rIns="81606" bIns="40802" rtlCol="0" anchor="t"/>
          <a:lstStyle/>
          <a:p>
            <a:endParaRPr lang="en-US" sz="1000" dirty="0"/>
          </a:p>
        </p:txBody>
      </p:sp>
      <p:sp>
        <p:nvSpPr>
          <p:cNvPr id="63" name="TextBox 62"/>
          <p:cNvSpPr txBox="1"/>
          <p:nvPr/>
        </p:nvSpPr>
        <p:spPr>
          <a:xfrm>
            <a:off x="6141513" y="2003218"/>
            <a:ext cx="2813538" cy="633428"/>
          </a:xfrm>
          <a:prstGeom prst="rect">
            <a:avLst/>
          </a:prstGeom>
          <a:noFill/>
        </p:spPr>
        <p:txBody>
          <a:bodyPr wrap="square" lIns="81606" tIns="40802" rIns="81606" bIns="40802" rtlCol="0">
            <a:spAutoFit/>
          </a:bodyPr>
          <a:lstStyle/>
          <a:p>
            <a:pPr>
              <a:spcAft>
                <a:spcPts val="536"/>
              </a:spcAft>
            </a:pPr>
            <a:r>
              <a:rPr lang="en-US" sz="1000" b="1" u="sng" dirty="0"/>
              <a:t>Risk</a:t>
            </a:r>
          </a:p>
          <a:p>
            <a:r>
              <a:rPr lang="en-US" sz="1000" dirty="0"/>
              <a:t>With appropriate contracts and regulation can be very low with Beta approaching zero</a:t>
            </a:r>
          </a:p>
        </p:txBody>
      </p:sp>
      <p:sp>
        <p:nvSpPr>
          <p:cNvPr id="64" name="TextBox 63"/>
          <p:cNvSpPr txBox="1"/>
          <p:nvPr/>
        </p:nvSpPr>
        <p:spPr>
          <a:xfrm>
            <a:off x="6141513" y="2681290"/>
            <a:ext cx="2813538" cy="950823"/>
          </a:xfrm>
          <a:prstGeom prst="rect">
            <a:avLst/>
          </a:prstGeom>
          <a:noFill/>
        </p:spPr>
        <p:txBody>
          <a:bodyPr wrap="square" lIns="81606" tIns="40802" rIns="81606" bIns="40802" rtlCol="0">
            <a:spAutoFit/>
          </a:bodyPr>
          <a:lstStyle/>
          <a:p>
            <a:pPr>
              <a:spcAft>
                <a:spcPts val="536"/>
              </a:spcAft>
            </a:pPr>
            <a:r>
              <a:rPr lang="en-US" sz="1000" b="1" u="sng" dirty="0"/>
              <a:t>Cash Flows</a:t>
            </a:r>
          </a:p>
          <a:p>
            <a:r>
              <a:rPr lang="en-US" sz="1000" dirty="0"/>
              <a:t>High initial investment followed by steady cash flows mimics fixed income, but with potentially lower default risk (depending on regulation and contract/tariff counterparty)</a:t>
            </a:r>
          </a:p>
        </p:txBody>
      </p:sp>
      <p:sp>
        <p:nvSpPr>
          <p:cNvPr id="65" name="TextBox 64"/>
          <p:cNvSpPr txBox="1"/>
          <p:nvPr/>
        </p:nvSpPr>
        <p:spPr>
          <a:xfrm>
            <a:off x="6141513" y="3752851"/>
            <a:ext cx="2813538" cy="633428"/>
          </a:xfrm>
          <a:prstGeom prst="rect">
            <a:avLst/>
          </a:prstGeom>
          <a:noFill/>
        </p:spPr>
        <p:txBody>
          <a:bodyPr wrap="square" lIns="81606" tIns="40802" rIns="81606" bIns="40802" rtlCol="0">
            <a:spAutoFit/>
          </a:bodyPr>
          <a:lstStyle/>
          <a:p>
            <a:pPr>
              <a:spcAft>
                <a:spcPts val="536"/>
              </a:spcAft>
            </a:pPr>
            <a:r>
              <a:rPr lang="en-US" sz="1000" b="1" u="sng" dirty="0"/>
              <a:t>Returns</a:t>
            </a:r>
          </a:p>
          <a:p>
            <a:r>
              <a:rPr lang="en-US" sz="1000" dirty="0"/>
              <a:t>Similar to corporate bonds, but with a slight premium for similar risk categories</a:t>
            </a:r>
          </a:p>
        </p:txBody>
      </p:sp>
      <p:sp>
        <p:nvSpPr>
          <p:cNvPr id="66" name="TextBox 65"/>
          <p:cNvSpPr txBox="1"/>
          <p:nvPr/>
        </p:nvSpPr>
        <p:spPr>
          <a:xfrm>
            <a:off x="6141513" y="4462344"/>
            <a:ext cx="2813538" cy="474730"/>
          </a:xfrm>
          <a:prstGeom prst="rect">
            <a:avLst/>
          </a:prstGeom>
          <a:noFill/>
        </p:spPr>
        <p:txBody>
          <a:bodyPr wrap="square" lIns="81606" tIns="40802" rIns="81606" bIns="40802" rtlCol="0">
            <a:spAutoFit/>
          </a:bodyPr>
          <a:lstStyle/>
          <a:p>
            <a:pPr>
              <a:spcAft>
                <a:spcPts val="536"/>
              </a:spcAft>
            </a:pPr>
            <a:r>
              <a:rPr lang="en-US" sz="1000" b="1" u="sng" dirty="0"/>
              <a:t>Duration</a:t>
            </a:r>
          </a:p>
          <a:p>
            <a:r>
              <a:rPr lang="en-US" sz="1000" dirty="0"/>
              <a:t>Very long durations potentially available</a:t>
            </a:r>
          </a:p>
        </p:txBody>
      </p:sp>
      <p:sp>
        <p:nvSpPr>
          <p:cNvPr id="67" name="TextBox 66"/>
          <p:cNvSpPr txBox="1"/>
          <p:nvPr/>
        </p:nvSpPr>
        <p:spPr>
          <a:xfrm>
            <a:off x="6141513" y="5003593"/>
            <a:ext cx="2813538" cy="633428"/>
          </a:xfrm>
          <a:prstGeom prst="rect">
            <a:avLst/>
          </a:prstGeom>
          <a:noFill/>
        </p:spPr>
        <p:txBody>
          <a:bodyPr wrap="square" lIns="81606" tIns="40802" rIns="81606" bIns="40802" rtlCol="0">
            <a:spAutoFit/>
          </a:bodyPr>
          <a:lstStyle/>
          <a:p>
            <a:pPr>
              <a:spcAft>
                <a:spcPts val="536"/>
              </a:spcAft>
            </a:pPr>
            <a:r>
              <a:rPr lang="en-US" sz="1000" b="1" u="sng" dirty="0"/>
              <a:t>Growth and inflation hedge</a:t>
            </a:r>
          </a:p>
          <a:p>
            <a:r>
              <a:rPr lang="en-US" sz="1000" dirty="0"/>
              <a:t>No growth, but cash flows available to re-invest; can provide energy price hedge</a:t>
            </a:r>
          </a:p>
        </p:txBody>
      </p:sp>
      <p:sp>
        <p:nvSpPr>
          <p:cNvPr id="29" name="TextBox 28"/>
          <p:cNvSpPr txBox="1"/>
          <p:nvPr/>
        </p:nvSpPr>
        <p:spPr>
          <a:xfrm rot="5400000">
            <a:off x="2251442" y="5593526"/>
            <a:ext cx="1700546" cy="267067"/>
          </a:xfrm>
          <a:prstGeom prst="rect">
            <a:avLst/>
          </a:prstGeom>
          <a:noFill/>
        </p:spPr>
        <p:txBody>
          <a:bodyPr wrap="square" lIns="81606" tIns="40802" rIns="81606" bIns="40802" rtlCol="0">
            <a:spAutoFit/>
          </a:bodyPr>
          <a:lstStyle/>
          <a:p>
            <a:pPr algn="r"/>
            <a:r>
              <a:rPr lang="en-US" sz="1200" i="1" dirty="0">
                <a:solidFill>
                  <a:schemeClr val="bg2">
                    <a:lumMod val="50000"/>
                  </a:schemeClr>
                </a:solidFill>
              </a:rPr>
              <a:t>LOWER RETURNS</a:t>
            </a:r>
          </a:p>
        </p:txBody>
      </p:sp>
      <p:sp>
        <p:nvSpPr>
          <p:cNvPr id="30" name="TextBox 29"/>
          <p:cNvSpPr txBox="1"/>
          <p:nvPr/>
        </p:nvSpPr>
        <p:spPr>
          <a:xfrm rot="16200000">
            <a:off x="1969068" y="2176675"/>
            <a:ext cx="1702062" cy="267067"/>
          </a:xfrm>
          <a:prstGeom prst="rect">
            <a:avLst/>
          </a:prstGeom>
          <a:noFill/>
        </p:spPr>
        <p:txBody>
          <a:bodyPr wrap="square" lIns="81606" tIns="40802" rIns="81606" bIns="40802" rtlCol="0">
            <a:spAutoFit/>
          </a:bodyPr>
          <a:lstStyle/>
          <a:p>
            <a:pPr algn="r"/>
            <a:r>
              <a:rPr lang="en-US" sz="1200" i="1" dirty="0">
                <a:solidFill>
                  <a:schemeClr val="bg2">
                    <a:lumMod val="50000"/>
                  </a:schemeClr>
                </a:solidFill>
              </a:rPr>
              <a:t>HIGHER RETURNS</a:t>
            </a:r>
          </a:p>
        </p:txBody>
      </p:sp>
      <p:sp>
        <p:nvSpPr>
          <p:cNvPr id="43" name="Oval 42"/>
          <p:cNvSpPr/>
          <p:nvPr/>
        </p:nvSpPr>
        <p:spPr>
          <a:xfrm>
            <a:off x="5084954" y="1513461"/>
            <a:ext cx="865619" cy="750203"/>
          </a:xfrm>
          <a:prstGeom prst="ellipse">
            <a:avLst/>
          </a:prstGeom>
          <a:solidFill>
            <a:schemeClr val="bg1">
              <a:alpha val="40000"/>
            </a:schemeClr>
          </a:solidFill>
          <a:ln w="12700" cmpd="sng">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900" dirty="0"/>
              <a:t>Venture Capital</a:t>
            </a:r>
          </a:p>
        </p:txBody>
      </p:sp>
      <p:sp>
        <p:nvSpPr>
          <p:cNvPr id="44" name="Oval 43"/>
          <p:cNvSpPr/>
          <p:nvPr/>
        </p:nvSpPr>
        <p:spPr>
          <a:xfrm>
            <a:off x="4437137" y="2071690"/>
            <a:ext cx="865619" cy="750203"/>
          </a:xfrm>
          <a:prstGeom prst="ellipse">
            <a:avLst/>
          </a:prstGeom>
          <a:solidFill>
            <a:schemeClr val="bg1">
              <a:alpha val="40000"/>
            </a:schemeClr>
          </a:solidFill>
          <a:ln w="12700" cmpd="sng">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900" dirty="0"/>
              <a:t>Levered</a:t>
            </a:r>
          </a:p>
          <a:p>
            <a:pPr algn="ctr"/>
            <a:r>
              <a:rPr lang="en-US" sz="900" dirty="0"/>
              <a:t>Private</a:t>
            </a:r>
          </a:p>
          <a:p>
            <a:pPr algn="ctr"/>
            <a:r>
              <a:rPr lang="en-US" sz="900" dirty="0"/>
              <a:t>Equity</a:t>
            </a:r>
          </a:p>
        </p:txBody>
      </p:sp>
      <p:sp>
        <p:nvSpPr>
          <p:cNvPr id="45" name="Oval 44"/>
          <p:cNvSpPr/>
          <p:nvPr/>
        </p:nvSpPr>
        <p:spPr>
          <a:xfrm>
            <a:off x="3358233" y="2786062"/>
            <a:ext cx="1272297" cy="843979"/>
          </a:xfrm>
          <a:prstGeom prst="ellipse">
            <a:avLst/>
          </a:prstGeom>
          <a:solidFill>
            <a:schemeClr val="bg1">
              <a:alpha val="40000"/>
            </a:schemeClr>
          </a:solidFill>
          <a:ln w="12700" cmpd="sng">
            <a:solidFill>
              <a:schemeClr val="bg2">
                <a:lumMod val="75000"/>
              </a:schemeClr>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US" sz="900" dirty="0"/>
              <a:t>Public Equities</a:t>
            </a:r>
          </a:p>
        </p:txBody>
      </p:sp>
    </p:spTree>
    <p:custDataLst>
      <p:tags r:id="rId1"/>
    </p:custDataLst>
    <p:extLst>
      <p:ext uri="{BB962C8B-B14F-4D97-AF65-F5344CB8AC3E}">
        <p14:creationId xmlns:p14="http://schemas.microsoft.com/office/powerpoint/2010/main" val="41591463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25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250"/>
                                  </p:stCondLst>
                                  <p:childTnLst>
                                    <p:set>
                                      <p:cBhvr>
                                        <p:cTn id="10" dur="1" fill="hold">
                                          <p:stCondLst>
                                            <p:cond delay="0"/>
                                          </p:stCondLst>
                                        </p:cTn>
                                        <p:tgtEl>
                                          <p:spTgt spid="40"/>
                                        </p:tgtEl>
                                        <p:attrNameLst>
                                          <p:attrName>style.visibility</p:attrName>
                                        </p:attrNameLst>
                                      </p:cBhvr>
                                      <p:to>
                                        <p:strVal val="visible"/>
                                      </p:to>
                                    </p:set>
                                  </p:childTnLst>
                                </p:cTn>
                              </p:par>
                            </p:childTnLst>
                          </p:cTn>
                        </p:par>
                        <p:par>
                          <p:cTn id="11" fill="hold">
                            <p:stCondLst>
                              <p:cond delay="250"/>
                            </p:stCondLst>
                            <p:childTnLst>
                              <p:par>
                                <p:cTn id="12" presetID="1" presetClass="entr" presetSubtype="0" fill="hold" nodeType="afterEffect">
                                  <p:stCondLst>
                                    <p:cond delay="1000"/>
                                  </p:stCondLst>
                                  <p:childTnLst>
                                    <p:set>
                                      <p:cBhvr>
                                        <p:cTn id="13" dur="1" fill="hold">
                                          <p:stCondLst>
                                            <p:cond delay="0"/>
                                          </p:stCondLst>
                                        </p:cTn>
                                        <p:tgtEl>
                                          <p:spTgt spid="51"/>
                                        </p:tgtEl>
                                        <p:attrNameLst>
                                          <p:attrName>style.visibility</p:attrName>
                                        </p:attrNameLst>
                                      </p:cBhvr>
                                      <p:to>
                                        <p:strVal val="visible"/>
                                      </p:to>
                                    </p:set>
                                  </p:childTnLst>
                                </p:cTn>
                              </p:par>
                              <p:par>
                                <p:cTn id="14" presetID="1" presetClass="entr" presetSubtype="0" fill="hold" grpId="0" nodeType="withEffect">
                                  <p:stCondLst>
                                    <p:cond delay="1000"/>
                                  </p:stCondLst>
                                  <p:childTnLst>
                                    <p:set>
                                      <p:cBhvr>
                                        <p:cTn id="15" dur="1" fill="hold">
                                          <p:stCondLst>
                                            <p:cond delay="0"/>
                                          </p:stCondLst>
                                        </p:cTn>
                                        <p:tgtEl>
                                          <p:spTgt spid="30"/>
                                        </p:tgtEl>
                                        <p:attrNameLst>
                                          <p:attrName>style.visibility</p:attrName>
                                        </p:attrNameLst>
                                      </p:cBhvr>
                                      <p:to>
                                        <p:strVal val="visible"/>
                                      </p:to>
                                    </p:set>
                                  </p:childTnLst>
                                </p:cTn>
                              </p:par>
                              <p:par>
                                <p:cTn id="16" presetID="1" presetClass="entr" presetSubtype="0" fill="hold" grpId="0" nodeType="withEffect">
                                  <p:stCondLst>
                                    <p:cond delay="1000"/>
                                  </p:stCondLst>
                                  <p:childTnLst>
                                    <p:set>
                                      <p:cBhvr>
                                        <p:cTn id="17" dur="1" fill="hold">
                                          <p:stCondLst>
                                            <p:cond delay="0"/>
                                          </p:stCondLst>
                                        </p:cTn>
                                        <p:tgtEl>
                                          <p:spTgt spid="29"/>
                                        </p:tgtEl>
                                        <p:attrNameLst>
                                          <p:attrName>style.visibility</p:attrName>
                                        </p:attrNameLst>
                                      </p:cBhvr>
                                      <p:to>
                                        <p:strVal val="visible"/>
                                      </p:to>
                                    </p:set>
                                  </p:childTnLst>
                                </p:cTn>
                              </p:par>
                            </p:childTnLst>
                          </p:cTn>
                        </p:par>
                        <p:par>
                          <p:cTn id="18" fill="hold">
                            <p:stCondLst>
                              <p:cond delay="1250"/>
                            </p:stCondLst>
                            <p:childTnLst>
                              <p:par>
                                <p:cTn id="19" presetID="10" presetClass="entr" presetSubtype="0"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500"/>
                                        <p:tgtEl>
                                          <p:spTgt spid="55"/>
                                        </p:tgtEl>
                                      </p:cBhvr>
                                    </p:animEffect>
                                  </p:childTnLst>
                                </p:cTn>
                              </p:par>
                            </p:childTnLst>
                          </p:cTn>
                        </p:par>
                        <p:par>
                          <p:cTn id="22" fill="hold">
                            <p:stCondLst>
                              <p:cond delay="1750"/>
                            </p:stCondLst>
                            <p:childTnLst>
                              <p:par>
                                <p:cTn id="23" presetID="10" presetClass="entr" presetSubtype="0" fill="hold" grpId="0" nodeType="after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500"/>
                                        <p:tgtEl>
                                          <p:spTgt spid="56"/>
                                        </p:tgtEl>
                                      </p:cBhvr>
                                    </p:animEffect>
                                  </p:childTnLst>
                                </p:cTn>
                              </p:par>
                            </p:childTnLst>
                          </p:cTn>
                        </p:par>
                        <p:par>
                          <p:cTn id="26" fill="hold">
                            <p:stCondLst>
                              <p:cond delay="2250"/>
                            </p:stCondLst>
                            <p:childTnLst>
                              <p:par>
                                <p:cTn id="27" presetID="1" presetClass="entr" presetSubtype="0" fill="hold" grpId="0" nodeType="afterEffect">
                                  <p:stCondLst>
                                    <p:cond delay="250"/>
                                  </p:stCondLst>
                                  <p:childTnLst>
                                    <p:set>
                                      <p:cBhvr>
                                        <p:cTn id="28" dur="1" fill="hold">
                                          <p:stCondLst>
                                            <p:cond delay="0"/>
                                          </p:stCondLst>
                                        </p:cTn>
                                        <p:tgtEl>
                                          <p:spTgt spid="46"/>
                                        </p:tgtEl>
                                        <p:attrNameLst>
                                          <p:attrName>style.visibility</p:attrName>
                                        </p:attrNameLst>
                                      </p:cBhvr>
                                      <p:to>
                                        <p:strVal val="visible"/>
                                      </p:to>
                                    </p:set>
                                  </p:childTnLst>
                                </p:cTn>
                              </p:par>
                            </p:childTnLst>
                          </p:cTn>
                        </p:par>
                        <p:par>
                          <p:cTn id="29" fill="hold">
                            <p:stCondLst>
                              <p:cond delay="2500"/>
                            </p:stCondLst>
                            <p:childTnLst>
                              <p:par>
                                <p:cTn id="30" presetID="1" presetClass="entr" presetSubtype="0" fill="hold" grpId="0" nodeType="afterEffect">
                                  <p:stCondLst>
                                    <p:cond delay="250"/>
                                  </p:stCondLst>
                                  <p:childTnLst>
                                    <p:set>
                                      <p:cBhvr>
                                        <p:cTn id="31" dur="1" fill="hold">
                                          <p:stCondLst>
                                            <p:cond delay="0"/>
                                          </p:stCondLst>
                                        </p:cTn>
                                        <p:tgtEl>
                                          <p:spTgt spid="47"/>
                                        </p:tgtEl>
                                        <p:attrNameLst>
                                          <p:attrName>style.visibility</p:attrName>
                                        </p:attrNameLst>
                                      </p:cBhvr>
                                      <p:to>
                                        <p:strVal val="visible"/>
                                      </p:to>
                                    </p:set>
                                  </p:childTnLst>
                                </p:cTn>
                              </p:par>
                            </p:childTnLst>
                          </p:cTn>
                        </p:par>
                        <p:par>
                          <p:cTn id="32" fill="hold">
                            <p:stCondLst>
                              <p:cond delay="2750"/>
                            </p:stCondLst>
                            <p:childTnLst>
                              <p:par>
                                <p:cTn id="33" presetID="1" presetClass="entr" presetSubtype="0" fill="hold" grpId="0" nodeType="afterEffect">
                                  <p:stCondLst>
                                    <p:cond delay="250"/>
                                  </p:stCondLst>
                                  <p:childTnLst>
                                    <p:set>
                                      <p:cBhvr>
                                        <p:cTn id="34" dur="1" fill="hold">
                                          <p:stCondLst>
                                            <p:cond delay="0"/>
                                          </p:stCondLst>
                                        </p:cTn>
                                        <p:tgtEl>
                                          <p:spTgt spid="57"/>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grpId="0" nodeType="afterEffect">
                                  <p:stCondLst>
                                    <p:cond delay="250"/>
                                  </p:stCondLst>
                                  <p:childTnLst>
                                    <p:set>
                                      <p:cBhvr>
                                        <p:cTn id="37" dur="1" fill="hold">
                                          <p:stCondLst>
                                            <p:cond delay="0"/>
                                          </p:stCondLst>
                                        </p:cTn>
                                        <p:tgtEl>
                                          <p:spTgt spid="48"/>
                                        </p:tgtEl>
                                        <p:attrNameLst>
                                          <p:attrName>style.visibility</p:attrName>
                                        </p:attrNameLst>
                                      </p:cBhvr>
                                      <p:to>
                                        <p:strVal val="visible"/>
                                      </p:to>
                                    </p:set>
                                  </p:childTnLst>
                                </p:cTn>
                              </p:par>
                            </p:childTnLst>
                          </p:cTn>
                        </p:par>
                        <p:par>
                          <p:cTn id="38" fill="hold">
                            <p:stCondLst>
                              <p:cond delay="3250"/>
                            </p:stCondLst>
                            <p:childTnLst>
                              <p:par>
                                <p:cTn id="39" presetID="1" presetClass="entr" presetSubtype="0" fill="hold" grpId="0" nodeType="afterEffect">
                                  <p:stCondLst>
                                    <p:cond delay="250"/>
                                  </p:stCondLst>
                                  <p:childTnLst>
                                    <p:set>
                                      <p:cBhvr>
                                        <p:cTn id="40" dur="1" fill="hold">
                                          <p:stCondLst>
                                            <p:cond delay="0"/>
                                          </p:stCondLst>
                                        </p:cTn>
                                        <p:tgtEl>
                                          <p:spTgt spid="45"/>
                                        </p:tgtEl>
                                        <p:attrNameLst>
                                          <p:attrName>style.visibility</p:attrName>
                                        </p:attrNameLst>
                                      </p:cBhvr>
                                      <p:to>
                                        <p:strVal val="visible"/>
                                      </p:to>
                                    </p:set>
                                  </p:childTnLst>
                                </p:cTn>
                              </p:par>
                            </p:childTnLst>
                          </p:cTn>
                        </p:par>
                        <p:par>
                          <p:cTn id="41" fill="hold">
                            <p:stCondLst>
                              <p:cond delay="3500"/>
                            </p:stCondLst>
                            <p:childTnLst>
                              <p:par>
                                <p:cTn id="42" presetID="1" presetClass="entr" presetSubtype="0" fill="hold" grpId="0" nodeType="afterEffect">
                                  <p:stCondLst>
                                    <p:cond delay="250"/>
                                  </p:stCondLst>
                                  <p:childTnLst>
                                    <p:set>
                                      <p:cBhvr>
                                        <p:cTn id="43" dur="1" fill="hold">
                                          <p:stCondLst>
                                            <p:cond delay="0"/>
                                          </p:stCondLst>
                                        </p:cTn>
                                        <p:tgtEl>
                                          <p:spTgt spid="44"/>
                                        </p:tgtEl>
                                        <p:attrNameLst>
                                          <p:attrName>style.visibility</p:attrName>
                                        </p:attrNameLst>
                                      </p:cBhvr>
                                      <p:to>
                                        <p:strVal val="visible"/>
                                      </p:to>
                                    </p:set>
                                  </p:childTnLst>
                                </p:cTn>
                              </p:par>
                            </p:childTnLst>
                          </p:cTn>
                        </p:par>
                        <p:par>
                          <p:cTn id="44" fill="hold">
                            <p:stCondLst>
                              <p:cond delay="3750"/>
                            </p:stCondLst>
                            <p:childTnLst>
                              <p:par>
                                <p:cTn id="45" presetID="1" presetClass="entr" presetSubtype="0" fill="hold" grpId="0" nodeType="afterEffect">
                                  <p:stCondLst>
                                    <p:cond delay="250"/>
                                  </p:stCondLst>
                                  <p:childTnLst>
                                    <p:set>
                                      <p:cBhvr>
                                        <p:cTn id="46" dur="1" fill="hold">
                                          <p:stCondLst>
                                            <p:cond delay="0"/>
                                          </p:stCondLst>
                                        </p:cTn>
                                        <p:tgtEl>
                                          <p:spTgt spid="43"/>
                                        </p:tgtEl>
                                        <p:attrNameLst>
                                          <p:attrName>style.visibility</p:attrName>
                                        </p:attrNameLst>
                                      </p:cBhvr>
                                      <p:to>
                                        <p:strVal val="visible"/>
                                      </p:to>
                                    </p:set>
                                  </p:childTnLst>
                                </p:cTn>
                              </p:par>
                            </p:childTnLst>
                          </p:cTn>
                        </p:par>
                        <p:par>
                          <p:cTn id="47" fill="hold">
                            <p:stCondLst>
                              <p:cond delay="4000"/>
                            </p:stCondLst>
                            <p:childTnLst>
                              <p:par>
                                <p:cTn id="48" presetID="10"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500"/>
                                        <p:tgtEl>
                                          <p:spTgt spid="4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fade">
                                      <p:cBhvr>
                                        <p:cTn id="56" dur="500"/>
                                        <p:tgtEl>
                                          <p:spTgt spid="6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Effect transition="in" filter="fade">
                                      <p:cBhvr>
                                        <p:cTn id="62" dur="500"/>
                                        <p:tgtEl>
                                          <p:spTgt spid="6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66"/>
                                        </p:tgtEl>
                                        <p:attrNameLst>
                                          <p:attrName>style.visibility</p:attrName>
                                        </p:attrNameLst>
                                      </p:cBhvr>
                                      <p:to>
                                        <p:strVal val="visible"/>
                                      </p:to>
                                    </p:set>
                                    <p:animEffect transition="in" filter="fade">
                                      <p:cBhvr>
                                        <p:cTn id="65" dur="500"/>
                                        <p:tgtEl>
                                          <p:spTgt spid="6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fade">
                                      <p:cBhvr>
                                        <p:cTn id="68" dur="500"/>
                                        <p:tgtEl>
                                          <p:spTgt spid="6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fade">
                                      <p:cBhvr>
                                        <p:cTn id="71"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5" grpId="0" animBg="1"/>
      <p:bldP spid="40" grpId="0"/>
      <p:bldP spid="28" grpId="0"/>
      <p:bldP spid="57" grpId="0" animBg="1"/>
      <p:bldP spid="46" grpId="0" animBg="1"/>
      <p:bldP spid="47" grpId="0" animBg="1"/>
      <p:bldP spid="48" grpId="0" animBg="1"/>
      <p:bldP spid="49" grpId="0" animBg="1"/>
      <p:bldP spid="60" grpId="0" animBg="1"/>
      <p:bldP spid="61" grpId="0" animBg="1"/>
      <p:bldP spid="63" grpId="0"/>
      <p:bldP spid="64" grpId="0"/>
      <p:bldP spid="65" grpId="0"/>
      <p:bldP spid="66" grpId="0"/>
      <p:bldP spid="67" grpId="0"/>
      <p:bldP spid="29" grpId="0"/>
      <p:bldP spid="30" grpId="0"/>
      <p:bldP spid="43" grpId="0" animBg="1"/>
      <p:bldP spid="44" grpId="0" animBg="1"/>
      <p:bldP spid="4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OFFISYNC_SLIDE_GUID" val="1484de54-5a97-4198-a0f6-336a6a6cb35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1UMqqGnZg0ix9TU8fT_o9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1UMqqGnZg0ix9TU8fT_o9g"/>
</p:tagLst>
</file>

<file path=ppt/tags/tag2.xml><?xml version="1.0" encoding="utf-8"?>
<p:tagLst xmlns:a="http://schemas.openxmlformats.org/drawingml/2006/main" xmlns:r="http://schemas.openxmlformats.org/officeDocument/2006/relationships" xmlns:p="http://schemas.openxmlformats.org/presentationml/2006/main">
  <p:tag name="OFFISYNC_SLIDE_GUID" val="aa664846-8397-42d9-8e20-d298a025d7c2"/>
</p:tagLst>
</file>

<file path=ppt/tags/tag3.xml><?xml version="1.0" encoding="utf-8"?>
<p:tagLst xmlns:a="http://schemas.openxmlformats.org/drawingml/2006/main" xmlns:r="http://schemas.openxmlformats.org/officeDocument/2006/relationships" xmlns:p="http://schemas.openxmlformats.org/presentationml/2006/main">
  <p:tag name="OFFISYNC_SLIDE_GUID" val="aa664846-8397-42d9-8e20-d298a025d7c2"/>
</p:tagLst>
</file>

<file path=ppt/tags/tag4.xml><?xml version="1.0" encoding="utf-8"?>
<p:tagLst xmlns:a="http://schemas.openxmlformats.org/drawingml/2006/main" xmlns:r="http://schemas.openxmlformats.org/officeDocument/2006/relationships" xmlns:p="http://schemas.openxmlformats.org/presentationml/2006/main">
  <p:tag name="OFFISYNC_SLIDE_GUID" val="2e65aa3a-ec6d-452b-846c-f9fb66529497"/>
</p:tagLst>
</file>

<file path=ppt/tags/tag5.xml><?xml version="1.0" encoding="utf-8"?>
<p:tagLst xmlns:a="http://schemas.openxmlformats.org/drawingml/2006/main" xmlns:r="http://schemas.openxmlformats.org/officeDocument/2006/relationships" xmlns:p="http://schemas.openxmlformats.org/presentationml/2006/main">
  <p:tag name="OFFISYNC_SLIDE_GUID" val="bbb0c684-a0af-4507-ab42-1ce482b2ed43"/>
</p:tagLst>
</file>

<file path=ppt/tags/tag6.xml><?xml version="1.0" encoding="utf-8"?>
<p:tagLst xmlns:a="http://schemas.openxmlformats.org/drawingml/2006/main" xmlns:r="http://schemas.openxmlformats.org/officeDocument/2006/relationships" xmlns:p="http://schemas.openxmlformats.org/presentationml/2006/main">
  <p:tag name="OFFISYNC_SLIDE_GUID" val="159a3251-6631-4fe7-807b-5e4f5df37a20"/>
</p:tagLst>
</file>

<file path=ppt/tags/tag7.xml><?xml version="1.0" encoding="utf-8"?>
<p:tagLst xmlns:a="http://schemas.openxmlformats.org/drawingml/2006/main" xmlns:r="http://schemas.openxmlformats.org/officeDocument/2006/relationships" xmlns:p="http://schemas.openxmlformats.org/presentationml/2006/main">
  <p:tag name="OFFISYNC_SLIDE_GUID" val="6a17522e-9e9b-4983-9969-69eb323ccdca"/>
</p:tagLst>
</file>

<file path=ppt/tags/tag8.xml><?xml version="1.0" encoding="utf-8"?>
<p:tagLst xmlns:a="http://schemas.openxmlformats.org/drawingml/2006/main" xmlns:r="http://schemas.openxmlformats.org/officeDocument/2006/relationships" xmlns:p="http://schemas.openxmlformats.org/presentationml/2006/main">
  <p:tag name="OFFISYNC_SLIDE_GUID" val="6c37938d-23f3-4fda-a3ea-5b40d54d0833"/>
</p:tagLst>
</file>

<file path=ppt/tags/tag9.xml><?xml version="1.0" encoding="utf-8"?>
<p:tagLst xmlns:a="http://schemas.openxmlformats.org/drawingml/2006/main" xmlns:r="http://schemas.openxmlformats.org/officeDocument/2006/relationships" xmlns:p="http://schemas.openxmlformats.org/presentationml/2006/main">
  <p:tag name="OFFISYNC_SLIDE_GUID" val="919d7469-b97a-4bca-acb7-1bd84485d7d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153</TotalTime>
  <Words>2601</Words>
  <Application>Microsoft Macintosh PowerPoint</Application>
  <PresentationFormat>On-screen Show (4:3)</PresentationFormat>
  <Paragraphs>431</Paragraphs>
  <Slides>18</Slides>
  <Notes>10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About Climate Policy Initiative</vt:lpstr>
      <vt:lpstr>PowerPoint Presentation</vt:lpstr>
      <vt:lpstr>PowerPoint Presentation</vt:lpstr>
      <vt:lpstr>PowerPoint Presentation</vt:lpstr>
      <vt:lpstr>Institutional Investors are well positioned for renewable energy projects but illiquidity, project size constraints, and diversification requirements limit direct investment</vt:lpstr>
      <vt:lpstr>Integrating the pieces into a new model presents the sixth challenge</vt:lpstr>
      <vt:lpstr>Employing these models in ways that link into developers’ initial investment decisions could significantly reduce renewable energy costs </vt:lpstr>
      <vt:lpstr>Renewable Energy and Clean Infrastructure could provide an excellent match for an institution’s investment needs, if structured appropriately</vt:lpstr>
      <vt:lpstr>Several issues with current renewable energy offerings reduce the value of these investments to institutions</vt:lpstr>
      <vt:lpstr>Properly addressing these issues could create value for institutional investors, project sponsors and energy consumers</vt:lpstr>
      <vt:lpstr>The key is to begin from the institutional investor perspective and develop new investment models optimized for their needs</vt:lpstr>
      <vt:lpstr>This group will evaluate the importance of various issues, investment characteristics and barriers for the investment case for institutions</vt:lpstr>
      <vt:lpstr>Summary</vt:lpstr>
      <vt:lpstr>China Domestic Coal-Fired Power Investment</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State of Global Play</dc:title>
  <dc:creator>Tom Heller</dc:creator>
  <cp:lastModifiedBy>Tom Heller</cp:lastModifiedBy>
  <cp:revision>32</cp:revision>
  <dcterms:created xsi:type="dcterms:W3CDTF">2015-02-23T20:10:03Z</dcterms:created>
  <dcterms:modified xsi:type="dcterms:W3CDTF">2015-05-30T12:13:26Z</dcterms:modified>
</cp:coreProperties>
</file>